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84" r:id="rId4"/>
    <p:sldId id="263" r:id="rId5"/>
    <p:sldId id="267" r:id="rId6"/>
    <p:sldId id="264" r:id="rId7"/>
    <p:sldId id="293" r:id="rId8"/>
    <p:sldId id="304" r:id="rId9"/>
    <p:sldId id="305" r:id="rId10"/>
    <p:sldId id="268" r:id="rId11"/>
    <p:sldId id="300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1" r:id="rId23"/>
    <p:sldId id="272" r:id="rId24"/>
    <p:sldId id="279" r:id="rId25"/>
    <p:sldId id="302" r:id="rId26"/>
    <p:sldId id="271" r:id="rId27"/>
    <p:sldId id="281" r:id="rId28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006" autoAdjust="0"/>
    <p:restoredTop sz="94660"/>
  </p:normalViewPr>
  <p:slideViewPr>
    <p:cSldViewPr>
      <p:cViewPr>
        <p:scale>
          <a:sx n="100" d="100"/>
          <a:sy n="100" d="100"/>
        </p:scale>
        <p:origin x="-648" y="11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FB5E2-377E-45CE-A323-CE92F7CC20D9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2A618-9E49-4AAC-AF5B-6088C41BA6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pPr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一键邮件通知功能  快速通知到各员工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员工薪资自动计算   可以设定相关的奖惩金额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506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454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1039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企业信息化的必要性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61960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3684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没有最好的软件只有最合适的软件   我们可以提供更灵活的功能定制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72508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4493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73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4017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42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0321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5597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6006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5794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0"/>
            <a:ext cx="9274221" cy="51434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252520" cy="183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854"/>
            <a:ext cx="9252520" cy="1636776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3300784"/>
            <a:ext cx="9144000" cy="1833372"/>
          </a:xfrm>
          <a:prstGeom prst="rect">
            <a:avLst/>
          </a:prstGeom>
        </p:spPr>
      </p:pic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4139952" y="3547598"/>
            <a:ext cx="439248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让人力资源管理变得更加简单</a:t>
            </a:r>
            <a:endParaRPr lang="en-US" altLang="zh-CN" sz="1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                                         </a:t>
            </a: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信息</a:t>
            </a:r>
            <a:r>
              <a:rPr lang="en-US" altLang="zh-CN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1617</a:t>
            </a: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班</a:t>
            </a:r>
            <a:r>
              <a:rPr lang="en-US" altLang="zh-CN" sz="1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SanMco</a:t>
            </a: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团队</a:t>
            </a:r>
            <a:endParaRPr lang="en-US" altLang="zh-CN" sz="1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                                         </a:t>
            </a: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指导教师：唐喆雄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2143108" y="2355726"/>
            <a:ext cx="542928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HRM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人力资源管理系统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285984" y="1707654"/>
            <a:ext cx="49685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    Human Resource Manage System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LilyUPC" pitchFamily="34" charset="-34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76056" y="-3085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52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83772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15616" y="339502"/>
            <a:ext cx="104515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HRM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83768" y="2931790"/>
            <a:ext cx="184730" cy="344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2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5"/>
          <p:cNvSpPr/>
          <p:nvPr/>
        </p:nvSpPr>
        <p:spPr>
          <a:xfrm>
            <a:off x="0" y="2000246"/>
            <a:ext cx="9144000" cy="3143254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9"/>
          <p:cNvSpPr txBox="1"/>
          <p:nvPr/>
        </p:nvSpPr>
        <p:spPr>
          <a:xfrm>
            <a:off x="2851151" y="27343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  <a:endParaRPr lang="en-US" altLang="zh-CN" sz="3600" b="1" spc="3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428742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4000497" y="348617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项目功能分布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000496" y="3710435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人事管理模块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000497" y="393470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培训管理模块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000496" y="4158966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考勤管理模块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4000496" y="4384862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薪资管理模块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4000496" y="4600886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人才招聘模块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195719" y="1643056"/>
            <a:ext cx="752562" cy="7450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4000496" y="478632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员工考勤终端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prism dir="u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 animBg="1"/>
      <p:bldP spid="21" grpId="0"/>
      <p:bldP spid="22" grpId="0"/>
      <p:bldP spid="23" grpId="0"/>
      <p:bldP spid="24" grpId="0"/>
      <p:bldP spid="26" grpId="0"/>
      <p:bldP spid="27" grpId="0"/>
      <p:bldP spid="29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项目功能分布</a:t>
            </a:r>
            <a:endParaRPr lang="zh-CN" altLang="en-US" dirty="0"/>
          </a:p>
        </p:txBody>
      </p:sp>
      <p:grpSp>
        <p:nvGrpSpPr>
          <p:cNvPr id="160" name="组合 159"/>
          <p:cNvGrpSpPr/>
          <p:nvPr/>
        </p:nvGrpSpPr>
        <p:grpSpPr>
          <a:xfrm>
            <a:off x="2571736" y="1285866"/>
            <a:ext cx="3786214" cy="565771"/>
            <a:chOff x="2571736" y="1285866"/>
            <a:chExt cx="3786214" cy="565771"/>
          </a:xfrm>
        </p:grpSpPr>
        <p:sp>
          <p:nvSpPr>
            <p:cNvPr id="361" name="Line 360"/>
            <p:cNvSpPr>
              <a:spLocks noChangeShapeType="1"/>
            </p:cNvSpPr>
            <p:nvPr/>
          </p:nvSpPr>
          <p:spPr bwMode="auto">
            <a:xfrm>
              <a:off x="4342077" y="1285866"/>
              <a:ext cx="0" cy="360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Line 361"/>
            <p:cNvSpPr>
              <a:spLocks noChangeShapeType="1"/>
            </p:cNvSpPr>
            <p:nvPr/>
          </p:nvSpPr>
          <p:spPr bwMode="auto">
            <a:xfrm>
              <a:off x="2571736" y="1671637"/>
              <a:ext cx="0" cy="180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Line 362"/>
            <p:cNvSpPr>
              <a:spLocks noChangeShapeType="1"/>
            </p:cNvSpPr>
            <p:nvPr/>
          </p:nvSpPr>
          <p:spPr bwMode="auto">
            <a:xfrm>
              <a:off x="6357950" y="1671637"/>
              <a:ext cx="0" cy="180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Line 363"/>
            <p:cNvSpPr>
              <a:spLocks noChangeShapeType="1"/>
            </p:cNvSpPr>
            <p:nvPr/>
          </p:nvSpPr>
          <p:spPr bwMode="auto">
            <a:xfrm>
              <a:off x="2571736" y="1671638"/>
              <a:ext cx="3784651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520"/>
          <p:cNvGrpSpPr/>
          <p:nvPr/>
        </p:nvGrpSpPr>
        <p:grpSpPr>
          <a:xfrm>
            <a:off x="1768475" y="1857370"/>
            <a:ext cx="5220000" cy="231872"/>
            <a:chOff x="1768475" y="2128838"/>
            <a:chExt cx="5220000" cy="231872"/>
          </a:xfrm>
        </p:grpSpPr>
        <p:sp>
          <p:nvSpPr>
            <p:cNvPr id="368" name="Line 367"/>
            <p:cNvSpPr>
              <a:spLocks noChangeShapeType="1"/>
            </p:cNvSpPr>
            <p:nvPr/>
          </p:nvSpPr>
          <p:spPr bwMode="auto">
            <a:xfrm>
              <a:off x="1768475" y="2128838"/>
              <a:ext cx="52200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Line 368"/>
            <p:cNvSpPr>
              <a:spLocks noChangeShapeType="1"/>
            </p:cNvSpPr>
            <p:nvPr/>
          </p:nvSpPr>
          <p:spPr bwMode="auto">
            <a:xfrm>
              <a:off x="1768475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Line 369"/>
            <p:cNvSpPr>
              <a:spLocks noChangeShapeType="1"/>
            </p:cNvSpPr>
            <p:nvPr/>
          </p:nvSpPr>
          <p:spPr bwMode="auto">
            <a:xfrm>
              <a:off x="2571736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Line 370"/>
            <p:cNvSpPr>
              <a:spLocks noChangeShapeType="1"/>
            </p:cNvSpPr>
            <p:nvPr/>
          </p:nvSpPr>
          <p:spPr bwMode="auto">
            <a:xfrm>
              <a:off x="3357554" y="2144710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Line 371"/>
            <p:cNvSpPr>
              <a:spLocks noChangeShapeType="1"/>
            </p:cNvSpPr>
            <p:nvPr/>
          </p:nvSpPr>
          <p:spPr bwMode="auto">
            <a:xfrm>
              <a:off x="4071934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522"/>
          <p:cNvGrpSpPr/>
          <p:nvPr/>
        </p:nvGrpSpPr>
        <p:grpSpPr>
          <a:xfrm>
            <a:off x="4857752" y="1857370"/>
            <a:ext cx="2143140" cy="216000"/>
            <a:chOff x="4857752" y="2128838"/>
            <a:chExt cx="2143140" cy="216000"/>
          </a:xfrm>
        </p:grpSpPr>
        <p:sp>
          <p:nvSpPr>
            <p:cNvPr id="375" name="Line 374"/>
            <p:cNvSpPr>
              <a:spLocks noChangeShapeType="1"/>
            </p:cNvSpPr>
            <p:nvPr/>
          </p:nvSpPr>
          <p:spPr bwMode="auto">
            <a:xfrm>
              <a:off x="4857752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Line 375"/>
            <p:cNvSpPr>
              <a:spLocks noChangeShapeType="1"/>
            </p:cNvSpPr>
            <p:nvPr/>
          </p:nvSpPr>
          <p:spPr bwMode="auto">
            <a:xfrm>
              <a:off x="5643570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Line 376"/>
            <p:cNvSpPr>
              <a:spLocks noChangeShapeType="1"/>
            </p:cNvSpPr>
            <p:nvPr/>
          </p:nvSpPr>
          <p:spPr bwMode="auto">
            <a:xfrm>
              <a:off x="6357950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Line 377"/>
            <p:cNvSpPr>
              <a:spLocks noChangeShapeType="1"/>
            </p:cNvSpPr>
            <p:nvPr/>
          </p:nvSpPr>
          <p:spPr bwMode="auto">
            <a:xfrm>
              <a:off x="7000892" y="2128838"/>
              <a:ext cx="0" cy="216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1500166" y="3071816"/>
            <a:ext cx="5143536" cy="539438"/>
            <a:chOff x="1500166" y="3071816"/>
            <a:chExt cx="5143536" cy="539438"/>
          </a:xfrm>
        </p:grpSpPr>
        <p:sp>
          <p:nvSpPr>
            <p:cNvPr id="385" name="Line 384"/>
            <p:cNvSpPr>
              <a:spLocks noChangeShapeType="1"/>
            </p:cNvSpPr>
            <p:nvPr/>
          </p:nvSpPr>
          <p:spPr bwMode="auto">
            <a:xfrm>
              <a:off x="1500166" y="3416960"/>
              <a:ext cx="5760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Line 385"/>
            <p:cNvSpPr>
              <a:spLocks noChangeShapeType="1"/>
            </p:cNvSpPr>
            <p:nvPr/>
          </p:nvSpPr>
          <p:spPr bwMode="auto">
            <a:xfrm>
              <a:off x="1500166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Line 386"/>
            <p:cNvSpPr>
              <a:spLocks noChangeShapeType="1"/>
            </p:cNvSpPr>
            <p:nvPr/>
          </p:nvSpPr>
          <p:spPr bwMode="auto">
            <a:xfrm>
              <a:off x="1811314" y="3071816"/>
              <a:ext cx="0" cy="504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Line 387"/>
            <p:cNvSpPr>
              <a:spLocks noChangeShapeType="1"/>
            </p:cNvSpPr>
            <p:nvPr/>
          </p:nvSpPr>
          <p:spPr bwMode="auto">
            <a:xfrm>
              <a:off x="2071670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Line 388"/>
            <p:cNvSpPr>
              <a:spLocks noChangeShapeType="1"/>
            </p:cNvSpPr>
            <p:nvPr/>
          </p:nvSpPr>
          <p:spPr bwMode="auto">
            <a:xfrm>
              <a:off x="2352364" y="3416960"/>
              <a:ext cx="6480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Line 390"/>
            <p:cNvSpPr>
              <a:spLocks noChangeShapeType="1"/>
            </p:cNvSpPr>
            <p:nvPr/>
          </p:nvSpPr>
          <p:spPr bwMode="auto">
            <a:xfrm>
              <a:off x="2643174" y="3141006"/>
              <a:ext cx="0" cy="288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Line 391"/>
            <p:cNvSpPr>
              <a:spLocks noChangeShapeType="1"/>
            </p:cNvSpPr>
            <p:nvPr/>
          </p:nvSpPr>
          <p:spPr bwMode="auto">
            <a:xfrm>
              <a:off x="2349350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Line 393"/>
            <p:cNvSpPr>
              <a:spLocks noChangeShapeType="1"/>
            </p:cNvSpPr>
            <p:nvPr/>
          </p:nvSpPr>
          <p:spPr bwMode="auto">
            <a:xfrm>
              <a:off x="2563664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Line 395"/>
            <p:cNvSpPr>
              <a:spLocks noChangeShapeType="1"/>
            </p:cNvSpPr>
            <p:nvPr/>
          </p:nvSpPr>
          <p:spPr bwMode="auto">
            <a:xfrm>
              <a:off x="2777978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Line 396"/>
            <p:cNvSpPr>
              <a:spLocks noChangeShapeType="1"/>
            </p:cNvSpPr>
            <p:nvPr/>
          </p:nvSpPr>
          <p:spPr bwMode="auto">
            <a:xfrm>
              <a:off x="3428992" y="3143254"/>
              <a:ext cx="0" cy="432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Line 397"/>
            <p:cNvSpPr>
              <a:spLocks noChangeShapeType="1"/>
            </p:cNvSpPr>
            <p:nvPr/>
          </p:nvSpPr>
          <p:spPr bwMode="auto">
            <a:xfrm>
              <a:off x="2992292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Line 398"/>
            <p:cNvSpPr>
              <a:spLocks noChangeShapeType="1"/>
            </p:cNvSpPr>
            <p:nvPr/>
          </p:nvSpPr>
          <p:spPr bwMode="auto">
            <a:xfrm>
              <a:off x="3214678" y="3431254"/>
              <a:ext cx="4608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Line 399"/>
            <p:cNvSpPr>
              <a:spLocks noChangeShapeType="1"/>
            </p:cNvSpPr>
            <p:nvPr/>
          </p:nvSpPr>
          <p:spPr bwMode="auto">
            <a:xfrm>
              <a:off x="3675039" y="3433730"/>
              <a:ext cx="0" cy="1404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Line 400"/>
            <p:cNvSpPr>
              <a:spLocks noChangeShapeType="1"/>
            </p:cNvSpPr>
            <p:nvPr/>
          </p:nvSpPr>
          <p:spPr bwMode="auto">
            <a:xfrm>
              <a:off x="4143372" y="3143254"/>
              <a:ext cx="0" cy="432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Line 401"/>
            <p:cNvSpPr>
              <a:spLocks noChangeShapeType="1"/>
            </p:cNvSpPr>
            <p:nvPr/>
          </p:nvSpPr>
          <p:spPr bwMode="auto">
            <a:xfrm>
              <a:off x="4357686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Line 402"/>
            <p:cNvSpPr>
              <a:spLocks noChangeShapeType="1"/>
            </p:cNvSpPr>
            <p:nvPr/>
          </p:nvSpPr>
          <p:spPr bwMode="auto">
            <a:xfrm>
              <a:off x="3214678" y="3431255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Line 403"/>
            <p:cNvSpPr>
              <a:spLocks noChangeShapeType="1"/>
            </p:cNvSpPr>
            <p:nvPr/>
          </p:nvSpPr>
          <p:spPr bwMode="auto">
            <a:xfrm>
              <a:off x="3929058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Line 404"/>
            <p:cNvSpPr>
              <a:spLocks noChangeShapeType="1"/>
            </p:cNvSpPr>
            <p:nvPr/>
          </p:nvSpPr>
          <p:spPr bwMode="auto">
            <a:xfrm>
              <a:off x="6215074" y="3416960"/>
              <a:ext cx="4284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Line 405"/>
            <p:cNvSpPr>
              <a:spLocks noChangeShapeType="1"/>
            </p:cNvSpPr>
            <p:nvPr/>
          </p:nvSpPr>
          <p:spPr bwMode="auto">
            <a:xfrm>
              <a:off x="6215074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Line 406"/>
            <p:cNvSpPr>
              <a:spLocks noChangeShapeType="1"/>
            </p:cNvSpPr>
            <p:nvPr/>
          </p:nvSpPr>
          <p:spPr bwMode="auto">
            <a:xfrm>
              <a:off x="6405539" y="3143254"/>
              <a:ext cx="0" cy="468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Line 408"/>
            <p:cNvSpPr>
              <a:spLocks noChangeShapeType="1"/>
            </p:cNvSpPr>
            <p:nvPr/>
          </p:nvSpPr>
          <p:spPr bwMode="auto">
            <a:xfrm>
              <a:off x="5857884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Line 409"/>
            <p:cNvSpPr>
              <a:spLocks noChangeShapeType="1"/>
            </p:cNvSpPr>
            <p:nvPr/>
          </p:nvSpPr>
          <p:spPr bwMode="auto">
            <a:xfrm>
              <a:off x="6643702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Line 410"/>
            <p:cNvSpPr>
              <a:spLocks noChangeShapeType="1"/>
            </p:cNvSpPr>
            <p:nvPr/>
          </p:nvSpPr>
          <p:spPr bwMode="auto">
            <a:xfrm>
              <a:off x="3929058" y="3416960"/>
              <a:ext cx="4320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Line 411"/>
            <p:cNvSpPr>
              <a:spLocks noChangeShapeType="1"/>
            </p:cNvSpPr>
            <p:nvPr/>
          </p:nvSpPr>
          <p:spPr bwMode="auto">
            <a:xfrm>
              <a:off x="5000628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Line 413"/>
            <p:cNvSpPr>
              <a:spLocks noChangeShapeType="1"/>
            </p:cNvSpPr>
            <p:nvPr/>
          </p:nvSpPr>
          <p:spPr bwMode="auto">
            <a:xfrm>
              <a:off x="4572000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Line 414"/>
            <p:cNvSpPr>
              <a:spLocks noChangeShapeType="1"/>
            </p:cNvSpPr>
            <p:nvPr/>
          </p:nvSpPr>
          <p:spPr bwMode="auto">
            <a:xfrm>
              <a:off x="5500694" y="3416960"/>
              <a:ext cx="3600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Line 415"/>
            <p:cNvSpPr>
              <a:spLocks noChangeShapeType="1"/>
            </p:cNvSpPr>
            <p:nvPr/>
          </p:nvSpPr>
          <p:spPr bwMode="auto">
            <a:xfrm>
              <a:off x="5500694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Line 416"/>
            <p:cNvSpPr>
              <a:spLocks noChangeShapeType="1"/>
            </p:cNvSpPr>
            <p:nvPr/>
          </p:nvSpPr>
          <p:spPr bwMode="auto">
            <a:xfrm>
              <a:off x="5690371" y="3143254"/>
              <a:ext cx="0" cy="468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Line 422"/>
            <p:cNvSpPr>
              <a:spLocks noChangeShapeType="1"/>
            </p:cNvSpPr>
            <p:nvPr/>
          </p:nvSpPr>
          <p:spPr bwMode="auto">
            <a:xfrm>
              <a:off x="4572000" y="3416960"/>
              <a:ext cx="6480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Line 423"/>
            <p:cNvSpPr>
              <a:spLocks noChangeShapeType="1"/>
            </p:cNvSpPr>
            <p:nvPr/>
          </p:nvSpPr>
          <p:spPr bwMode="auto">
            <a:xfrm>
              <a:off x="4786314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Line 424"/>
            <p:cNvSpPr>
              <a:spLocks noChangeShapeType="1"/>
            </p:cNvSpPr>
            <p:nvPr/>
          </p:nvSpPr>
          <p:spPr bwMode="auto">
            <a:xfrm>
              <a:off x="4857752" y="3105006"/>
              <a:ext cx="0" cy="32400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Line 425"/>
            <p:cNvSpPr>
              <a:spLocks noChangeShapeType="1"/>
            </p:cNvSpPr>
            <p:nvPr/>
          </p:nvSpPr>
          <p:spPr bwMode="auto">
            <a:xfrm>
              <a:off x="5214942" y="3415373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473"/>
          <p:cNvGrpSpPr/>
          <p:nvPr/>
        </p:nvGrpSpPr>
        <p:grpSpPr>
          <a:xfrm>
            <a:off x="3857620" y="1071552"/>
            <a:ext cx="1062038" cy="204788"/>
            <a:chOff x="3857620" y="1349376"/>
            <a:chExt cx="1062038" cy="204788"/>
          </a:xfrm>
        </p:grpSpPr>
        <p:sp>
          <p:nvSpPr>
            <p:cNvPr id="320" name="Rectangle 319"/>
            <p:cNvSpPr>
              <a:spLocks noChangeArrowheads="1"/>
            </p:cNvSpPr>
            <p:nvPr/>
          </p:nvSpPr>
          <p:spPr bwMode="auto">
            <a:xfrm>
              <a:off x="3857620" y="1349376"/>
              <a:ext cx="1062038" cy="204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Rectangle 429"/>
            <p:cNvSpPr>
              <a:spLocks noChangeArrowheads="1"/>
            </p:cNvSpPr>
            <p:nvPr/>
          </p:nvSpPr>
          <p:spPr bwMode="auto">
            <a:xfrm>
              <a:off x="4235451" y="1367132"/>
              <a:ext cx="479425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100" dirty="0" err="1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HRM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8" name="组合 477"/>
          <p:cNvGrpSpPr/>
          <p:nvPr/>
        </p:nvGrpSpPr>
        <p:grpSpPr>
          <a:xfrm>
            <a:off x="1724006" y="2055812"/>
            <a:ext cx="204788" cy="1065213"/>
            <a:chOff x="1641475" y="2270126"/>
            <a:chExt cx="204788" cy="1065213"/>
          </a:xfrm>
        </p:grpSpPr>
        <p:sp>
          <p:nvSpPr>
            <p:cNvPr id="324" name="Rectangle 323"/>
            <p:cNvSpPr>
              <a:spLocks noChangeArrowheads="1"/>
            </p:cNvSpPr>
            <p:nvPr/>
          </p:nvSpPr>
          <p:spPr bwMode="auto">
            <a:xfrm>
              <a:off x="1641475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Rectangle 433"/>
            <p:cNvSpPr>
              <a:spLocks noChangeArrowheads="1"/>
            </p:cNvSpPr>
            <p:nvPr/>
          </p:nvSpPr>
          <p:spPr bwMode="auto">
            <a:xfrm>
              <a:off x="1659258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系统设置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9" name="组合 478"/>
          <p:cNvGrpSpPr/>
          <p:nvPr/>
        </p:nvGrpSpPr>
        <p:grpSpPr>
          <a:xfrm>
            <a:off x="2509824" y="2071684"/>
            <a:ext cx="204788" cy="1065213"/>
            <a:chOff x="2111375" y="2270126"/>
            <a:chExt cx="204788" cy="1065213"/>
          </a:xfrm>
        </p:grpSpPr>
        <p:sp>
          <p:nvSpPr>
            <p:cNvPr id="325" name="Rectangle 324"/>
            <p:cNvSpPr>
              <a:spLocks noChangeArrowheads="1"/>
            </p:cNvSpPr>
            <p:nvPr/>
          </p:nvSpPr>
          <p:spPr bwMode="auto">
            <a:xfrm>
              <a:off x="2111375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Rectangle 434"/>
            <p:cNvSpPr>
              <a:spLocks noChangeArrowheads="1"/>
            </p:cNvSpPr>
            <p:nvPr/>
          </p:nvSpPr>
          <p:spPr bwMode="auto">
            <a:xfrm>
              <a:off x="2129164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人事管理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0" name="组合 479"/>
          <p:cNvGrpSpPr/>
          <p:nvPr/>
        </p:nvGrpSpPr>
        <p:grpSpPr>
          <a:xfrm>
            <a:off x="3286116" y="2078041"/>
            <a:ext cx="204788" cy="1065213"/>
            <a:chOff x="2805113" y="2270126"/>
            <a:chExt cx="204788" cy="1065213"/>
          </a:xfrm>
        </p:grpSpPr>
        <p:sp>
          <p:nvSpPr>
            <p:cNvPr id="318" name="Rectangle 317"/>
            <p:cNvSpPr>
              <a:spLocks noChangeArrowheads="1"/>
            </p:cNvSpPr>
            <p:nvPr/>
          </p:nvSpPr>
          <p:spPr bwMode="auto">
            <a:xfrm>
              <a:off x="280511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Rectangle 435"/>
            <p:cNvSpPr>
              <a:spLocks noChangeArrowheads="1"/>
            </p:cNvSpPr>
            <p:nvPr/>
          </p:nvSpPr>
          <p:spPr bwMode="auto">
            <a:xfrm>
              <a:off x="2822884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培训管理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1" name="组合 480"/>
          <p:cNvGrpSpPr/>
          <p:nvPr/>
        </p:nvGrpSpPr>
        <p:grpSpPr>
          <a:xfrm>
            <a:off x="4000496" y="2071684"/>
            <a:ext cx="206375" cy="1065213"/>
            <a:chOff x="3481388" y="2270126"/>
            <a:chExt cx="206375" cy="1065213"/>
          </a:xfrm>
        </p:grpSpPr>
        <p:sp>
          <p:nvSpPr>
            <p:cNvPr id="326" name="Rectangle 325"/>
            <p:cNvSpPr>
              <a:spLocks noChangeArrowheads="1"/>
            </p:cNvSpPr>
            <p:nvPr/>
          </p:nvSpPr>
          <p:spPr bwMode="auto">
            <a:xfrm>
              <a:off x="3481388" y="2270126"/>
              <a:ext cx="206375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Rectangle 436"/>
            <p:cNvSpPr>
              <a:spLocks noChangeArrowheads="1"/>
            </p:cNvSpPr>
            <p:nvPr/>
          </p:nvSpPr>
          <p:spPr bwMode="auto">
            <a:xfrm>
              <a:off x="3500090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薪酬管理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2" name="组合 483"/>
          <p:cNvGrpSpPr/>
          <p:nvPr/>
        </p:nvGrpSpPr>
        <p:grpSpPr>
          <a:xfrm>
            <a:off x="4786314" y="2055812"/>
            <a:ext cx="204788" cy="1065213"/>
            <a:chOff x="5449888" y="2270126"/>
            <a:chExt cx="204788" cy="1065213"/>
          </a:xfrm>
        </p:grpSpPr>
        <p:sp>
          <p:nvSpPr>
            <p:cNvPr id="329" name="Rectangle 328"/>
            <p:cNvSpPr>
              <a:spLocks noChangeArrowheads="1"/>
            </p:cNvSpPr>
            <p:nvPr/>
          </p:nvSpPr>
          <p:spPr bwMode="auto">
            <a:xfrm>
              <a:off x="544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Rectangle 439"/>
            <p:cNvSpPr>
              <a:spLocks noChangeArrowheads="1"/>
            </p:cNvSpPr>
            <p:nvPr/>
          </p:nvSpPr>
          <p:spPr bwMode="auto">
            <a:xfrm>
              <a:off x="5467671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考勤管理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5" name="组合 515"/>
          <p:cNvGrpSpPr/>
          <p:nvPr/>
        </p:nvGrpSpPr>
        <p:grpSpPr>
          <a:xfrm>
            <a:off x="6540515" y="3590939"/>
            <a:ext cx="174625" cy="908050"/>
            <a:chOff x="7073900" y="3698876"/>
            <a:chExt cx="174625" cy="908050"/>
          </a:xfrm>
        </p:grpSpPr>
        <p:sp>
          <p:nvSpPr>
            <p:cNvPr id="357" name="Rectangle 356"/>
            <p:cNvSpPr>
              <a:spLocks noChangeArrowheads="1"/>
            </p:cNvSpPr>
            <p:nvPr/>
          </p:nvSpPr>
          <p:spPr bwMode="auto">
            <a:xfrm>
              <a:off x="7073900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Rectangle 445"/>
            <p:cNvSpPr>
              <a:spLocks noChangeArrowheads="1"/>
            </p:cNvSpPr>
            <p:nvPr/>
          </p:nvSpPr>
          <p:spPr bwMode="auto">
            <a:xfrm>
              <a:off x="7084307" y="3780879"/>
              <a:ext cx="15388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公司部门管理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6" name="组合 514"/>
          <p:cNvGrpSpPr/>
          <p:nvPr/>
        </p:nvGrpSpPr>
        <p:grpSpPr>
          <a:xfrm>
            <a:off x="6326201" y="3575057"/>
            <a:ext cx="174625" cy="908050"/>
            <a:chOff x="6842969" y="3698876"/>
            <a:chExt cx="174625" cy="908050"/>
          </a:xfrm>
        </p:grpSpPr>
        <p:sp>
          <p:nvSpPr>
            <p:cNvPr id="356" name="Rectangle 355"/>
            <p:cNvSpPr>
              <a:spLocks noChangeArrowheads="1"/>
            </p:cNvSpPr>
            <p:nvPr/>
          </p:nvSpPr>
          <p:spPr bwMode="auto">
            <a:xfrm>
              <a:off x="6842969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Rectangle 446"/>
            <p:cNvSpPr>
              <a:spLocks noChangeArrowheads="1"/>
            </p:cNvSpPr>
            <p:nvPr/>
          </p:nvSpPr>
          <p:spPr bwMode="auto">
            <a:xfrm>
              <a:off x="6853376" y="3780879"/>
              <a:ext cx="15388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用户权限分配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7" name="组合 513"/>
          <p:cNvGrpSpPr/>
          <p:nvPr/>
        </p:nvGrpSpPr>
        <p:grpSpPr>
          <a:xfrm>
            <a:off x="6111887" y="3575057"/>
            <a:ext cx="174625" cy="908050"/>
            <a:chOff x="6613525" y="3698876"/>
            <a:chExt cx="174625" cy="908050"/>
          </a:xfrm>
        </p:grpSpPr>
        <p:sp>
          <p:nvSpPr>
            <p:cNvPr id="355" name="Rectangle 354"/>
            <p:cNvSpPr>
              <a:spLocks noChangeArrowheads="1"/>
            </p:cNvSpPr>
            <p:nvPr/>
          </p:nvSpPr>
          <p:spPr bwMode="auto">
            <a:xfrm>
              <a:off x="6613525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Rectangle 447"/>
            <p:cNvSpPr>
              <a:spLocks noChangeArrowheads="1"/>
            </p:cNvSpPr>
            <p:nvPr/>
          </p:nvSpPr>
          <p:spPr bwMode="auto">
            <a:xfrm>
              <a:off x="6623920" y="3780879"/>
              <a:ext cx="15388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添加系统用户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8" name="组合 512"/>
          <p:cNvGrpSpPr/>
          <p:nvPr/>
        </p:nvGrpSpPr>
        <p:grpSpPr>
          <a:xfrm>
            <a:off x="5826135" y="3571882"/>
            <a:ext cx="174625" cy="908050"/>
            <a:chOff x="6383338" y="3695701"/>
            <a:chExt cx="174625" cy="908050"/>
          </a:xfrm>
        </p:grpSpPr>
        <p:sp>
          <p:nvSpPr>
            <p:cNvPr id="354" name="Rectangle 353"/>
            <p:cNvSpPr>
              <a:spLocks noChangeArrowheads="1"/>
            </p:cNvSpPr>
            <p:nvPr/>
          </p:nvSpPr>
          <p:spPr bwMode="auto">
            <a:xfrm>
              <a:off x="63833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Rectangle 448"/>
            <p:cNvSpPr>
              <a:spLocks noChangeArrowheads="1"/>
            </p:cNvSpPr>
            <p:nvPr/>
          </p:nvSpPr>
          <p:spPr bwMode="auto">
            <a:xfrm>
              <a:off x="6393763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试用期人员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19" name="组合 511"/>
          <p:cNvGrpSpPr/>
          <p:nvPr/>
        </p:nvGrpSpPr>
        <p:grpSpPr>
          <a:xfrm>
            <a:off x="5610233" y="3571882"/>
            <a:ext cx="176213" cy="908050"/>
            <a:chOff x="6150819" y="3695701"/>
            <a:chExt cx="176213" cy="908050"/>
          </a:xfrm>
        </p:grpSpPr>
        <p:sp>
          <p:nvSpPr>
            <p:cNvPr id="353" name="Rectangle 352"/>
            <p:cNvSpPr>
              <a:spLocks noChangeArrowheads="1"/>
            </p:cNvSpPr>
            <p:nvPr/>
          </p:nvSpPr>
          <p:spPr bwMode="auto">
            <a:xfrm>
              <a:off x="6150819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Rectangle 449"/>
            <p:cNvSpPr>
              <a:spLocks noChangeArrowheads="1"/>
            </p:cNvSpPr>
            <p:nvPr/>
          </p:nvSpPr>
          <p:spPr bwMode="auto">
            <a:xfrm>
              <a:off x="6162002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待审核资料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0" name="组合 510"/>
          <p:cNvGrpSpPr/>
          <p:nvPr/>
        </p:nvGrpSpPr>
        <p:grpSpPr>
          <a:xfrm>
            <a:off x="5397507" y="3571882"/>
            <a:ext cx="174625" cy="908050"/>
            <a:chOff x="5921375" y="3695701"/>
            <a:chExt cx="174625" cy="908050"/>
          </a:xfrm>
        </p:grpSpPr>
        <p:sp>
          <p:nvSpPr>
            <p:cNvPr id="352" name="Rectangle 351"/>
            <p:cNvSpPr>
              <a:spLocks noChangeArrowheads="1"/>
            </p:cNvSpPr>
            <p:nvPr/>
          </p:nvSpPr>
          <p:spPr bwMode="auto">
            <a:xfrm>
              <a:off x="59213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Rectangle 450"/>
            <p:cNvSpPr>
              <a:spLocks noChangeArrowheads="1"/>
            </p:cNvSpPr>
            <p:nvPr/>
          </p:nvSpPr>
          <p:spPr bwMode="auto">
            <a:xfrm>
              <a:off x="5931776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招聘计划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1" name="组合 509"/>
          <p:cNvGrpSpPr/>
          <p:nvPr/>
        </p:nvGrpSpPr>
        <p:grpSpPr>
          <a:xfrm>
            <a:off x="5143504" y="3571882"/>
            <a:ext cx="174625" cy="908050"/>
            <a:chOff x="5691188" y="3695701"/>
            <a:chExt cx="174625" cy="908050"/>
          </a:xfrm>
        </p:grpSpPr>
        <p:sp>
          <p:nvSpPr>
            <p:cNvPr id="351" name="Rectangle 350"/>
            <p:cNvSpPr>
              <a:spLocks noChangeArrowheads="1"/>
            </p:cNvSpPr>
            <p:nvPr/>
          </p:nvSpPr>
          <p:spPr bwMode="auto">
            <a:xfrm>
              <a:off x="569118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Rectangle 451"/>
            <p:cNvSpPr>
              <a:spLocks noChangeArrowheads="1"/>
            </p:cNvSpPr>
            <p:nvPr/>
          </p:nvSpPr>
          <p:spPr bwMode="auto">
            <a:xfrm>
              <a:off x="5701607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出勤报表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2" name="组合 508"/>
          <p:cNvGrpSpPr/>
          <p:nvPr/>
        </p:nvGrpSpPr>
        <p:grpSpPr>
          <a:xfrm>
            <a:off x="4929190" y="3571882"/>
            <a:ext cx="174625" cy="908050"/>
            <a:chOff x="5461000" y="3695701"/>
            <a:chExt cx="174625" cy="908050"/>
          </a:xfrm>
        </p:grpSpPr>
        <p:sp>
          <p:nvSpPr>
            <p:cNvPr id="350" name="Rectangle 349"/>
            <p:cNvSpPr>
              <a:spLocks noChangeArrowheads="1"/>
            </p:cNvSpPr>
            <p:nvPr/>
          </p:nvSpPr>
          <p:spPr bwMode="auto">
            <a:xfrm>
              <a:off x="546100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Rectangle 452"/>
            <p:cNvSpPr>
              <a:spLocks noChangeArrowheads="1"/>
            </p:cNvSpPr>
            <p:nvPr/>
          </p:nvSpPr>
          <p:spPr bwMode="auto">
            <a:xfrm>
              <a:off x="5471395" y="3772942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请销假记录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3" name="组合 507"/>
          <p:cNvGrpSpPr/>
          <p:nvPr/>
        </p:nvGrpSpPr>
        <p:grpSpPr>
          <a:xfrm>
            <a:off x="4714876" y="3571882"/>
            <a:ext cx="174625" cy="908050"/>
            <a:chOff x="5230813" y="3695701"/>
            <a:chExt cx="174625" cy="908050"/>
          </a:xfrm>
        </p:grpSpPr>
        <p:sp>
          <p:nvSpPr>
            <p:cNvPr id="349" name="Rectangle 348"/>
            <p:cNvSpPr>
              <a:spLocks noChangeArrowheads="1"/>
            </p:cNvSpPr>
            <p:nvPr/>
          </p:nvSpPr>
          <p:spPr bwMode="auto">
            <a:xfrm>
              <a:off x="52308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Rectangle 453"/>
            <p:cNvSpPr>
              <a:spLocks noChangeArrowheads="1"/>
            </p:cNvSpPr>
            <p:nvPr/>
          </p:nvSpPr>
          <p:spPr bwMode="auto">
            <a:xfrm>
              <a:off x="5241220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迟到早退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4" name="组合 506"/>
          <p:cNvGrpSpPr/>
          <p:nvPr/>
        </p:nvGrpSpPr>
        <p:grpSpPr>
          <a:xfrm>
            <a:off x="4500562" y="3571882"/>
            <a:ext cx="174625" cy="908050"/>
            <a:chOff x="5000625" y="3695701"/>
            <a:chExt cx="174625" cy="908050"/>
          </a:xfrm>
        </p:grpSpPr>
        <p:sp>
          <p:nvSpPr>
            <p:cNvPr id="348" name="Rectangle 347"/>
            <p:cNvSpPr>
              <a:spLocks noChangeArrowheads="1"/>
            </p:cNvSpPr>
            <p:nvPr/>
          </p:nvSpPr>
          <p:spPr bwMode="auto">
            <a:xfrm>
              <a:off x="500062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Rectangle 454"/>
            <p:cNvSpPr>
              <a:spLocks noChangeArrowheads="1"/>
            </p:cNvSpPr>
            <p:nvPr/>
          </p:nvSpPr>
          <p:spPr bwMode="auto">
            <a:xfrm>
              <a:off x="5011020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出勤情况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5" name="组合 505"/>
          <p:cNvGrpSpPr/>
          <p:nvPr/>
        </p:nvGrpSpPr>
        <p:grpSpPr>
          <a:xfrm>
            <a:off x="4254499" y="3571882"/>
            <a:ext cx="174625" cy="908050"/>
            <a:chOff x="4770438" y="3695701"/>
            <a:chExt cx="174625" cy="908050"/>
          </a:xfrm>
        </p:grpSpPr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47704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Rectangle 455"/>
            <p:cNvSpPr>
              <a:spLocks noChangeArrowheads="1"/>
            </p:cNvSpPr>
            <p:nvPr/>
          </p:nvSpPr>
          <p:spPr bwMode="auto">
            <a:xfrm>
              <a:off x="4780893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惩罚情况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6" name="组合 504"/>
          <p:cNvGrpSpPr/>
          <p:nvPr/>
        </p:nvGrpSpPr>
        <p:grpSpPr>
          <a:xfrm>
            <a:off x="4040185" y="3571882"/>
            <a:ext cx="174625" cy="908050"/>
            <a:chOff x="4540250" y="3695701"/>
            <a:chExt cx="174625" cy="908050"/>
          </a:xfrm>
        </p:grpSpPr>
        <p:sp>
          <p:nvSpPr>
            <p:cNvPr id="346" name="Rectangle 345"/>
            <p:cNvSpPr>
              <a:spLocks noChangeArrowheads="1"/>
            </p:cNvSpPr>
            <p:nvPr/>
          </p:nvSpPr>
          <p:spPr bwMode="auto">
            <a:xfrm>
              <a:off x="454025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Rectangle 456"/>
            <p:cNvSpPr>
              <a:spLocks noChangeArrowheads="1"/>
            </p:cNvSpPr>
            <p:nvPr/>
          </p:nvSpPr>
          <p:spPr bwMode="auto">
            <a:xfrm>
              <a:off x="4550669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奖金福利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7" name="组合 503"/>
          <p:cNvGrpSpPr/>
          <p:nvPr/>
        </p:nvGrpSpPr>
        <p:grpSpPr>
          <a:xfrm>
            <a:off x="3825871" y="3571882"/>
            <a:ext cx="174625" cy="908050"/>
            <a:chOff x="4310063" y="3695701"/>
            <a:chExt cx="174625" cy="908050"/>
          </a:xfrm>
        </p:grpSpPr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431006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Rectangle 457"/>
            <p:cNvSpPr>
              <a:spLocks noChangeArrowheads="1"/>
            </p:cNvSpPr>
            <p:nvPr/>
          </p:nvSpPr>
          <p:spPr bwMode="auto">
            <a:xfrm>
              <a:off x="4320470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工资详情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8" name="组合 502"/>
          <p:cNvGrpSpPr/>
          <p:nvPr/>
        </p:nvGrpSpPr>
        <p:grpSpPr>
          <a:xfrm>
            <a:off x="3571868" y="3571882"/>
            <a:ext cx="174625" cy="908050"/>
            <a:chOff x="4079875" y="3695701"/>
            <a:chExt cx="174625" cy="908050"/>
          </a:xfrm>
        </p:grpSpPr>
        <p:sp>
          <p:nvSpPr>
            <p:cNvPr id="344" name="Rectangle 343"/>
            <p:cNvSpPr>
              <a:spLocks noChangeArrowheads="1"/>
            </p:cNvSpPr>
            <p:nvPr/>
          </p:nvSpPr>
          <p:spPr bwMode="auto">
            <a:xfrm>
              <a:off x="40798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Rectangle 458"/>
            <p:cNvSpPr>
              <a:spLocks noChangeArrowheads="1"/>
            </p:cNvSpPr>
            <p:nvPr/>
          </p:nvSpPr>
          <p:spPr bwMode="auto">
            <a:xfrm>
              <a:off x="4090300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课程管理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29" name="组合 501"/>
          <p:cNvGrpSpPr/>
          <p:nvPr/>
        </p:nvGrpSpPr>
        <p:grpSpPr>
          <a:xfrm>
            <a:off x="3357554" y="3571882"/>
            <a:ext cx="176213" cy="908050"/>
            <a:chOff x="3848100" y="3695701"/>
            <a:chExt cx="176213" cy="908050"/>
          </a:xfrm>
        </p:grpSpPr>
        <p:sp>
          <p:nvSpPr>
            <p:cNvPr id="343" name="Rectangle 342"/>
            <p:cNvSpPr>
              <a:spLocks noChangeArrowheads="1"/>
            </p:cNvSpPr>
            <p:nvPr/>
          </p:nvSpPr>
          <p:spPr bwMode="auto">
            <a:xfrm>
              <a:off x="3848100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Rectangle 459"/>
            <p:cNvSpPr>
              <a:spLocks noChangeArrowheads="1"/>
            </p:cNvSpPr>
            <p:nvPr/>
          </p:nvSpPr>
          <p:spPr bwMode="auto">
            <a:xfrm>
              <a:off x="3859289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培训计划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30" name="组合 500"/>
          <p:cNvGrpSpPr/>
          <p:nvPr/>
        </p:nvGrpSpPr>
        <p:grpSpPr>
          <a:xfrm>
            <a:off x="3143240" y="3571882"/>
            <a:ext cx="174625" cy="908050"/>
            <a:chOff x="3617913" y="3695701"/>
            <a:chExt cx="174625" cy="908050"/>
          </a:xfrm>
        </p:grpSpPr>
        <p:sp>
          <p:nvSpPr>
            <p:cNvPr id="342" name="Rectangle 341"/>
            <p:cNvSpPr>
              <a:spLocks noChangeArrowheads="1"/>
            </p:cNvSpPr>
            <p:nvPr/>
          </p:nvSpPr>
          <p:spPr bwMode="auto">
            <a:xfrm>
              <a:off x="36179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460"/>
            <p:cNvSpPr>
              <a:spLocks noChangeArrowheads="1"/>
            </p:cNvSpPr>
            <p:nvPr/>
          </p:nvSpPr>
          <p:spPr bwMode="auto">
            <a:xfrm>
              <a:off x="3628308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培训记录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31" name="组合 499"/>
          <p:cNvGrpSpPr/>
          <p:nvPr/>
        </p:nvGrpSpPr>
        <p:grpSpPr>
          <a:xfrm>
            <a:off x="2897177" y="3571882"/>
            <a:ext cx="174625" cy="908050"/>
            <a:chOff x="3387725" y="3695701"/>
            <a:chExt cx="174625" cy="908050"/>
          </a:xfrm>
        </p:grpSpPr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338772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461"/>
            <p:cNvSpPr>
              <a:spLocks noChangeArrowheads="1"/>
            </p:cNvSpPr>
            <p:nvPr/>
          </p:nvSpPr>
          <p:spPr bwMode="auto">
            <a:xfrm>
              <a:off x="3398139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劳动合同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69" name="组合 498"/>
          <p:cNvGrpSpPr/>
          <p:nvPr/>
        </p:nvGrpSpPr>
        <p:grpSpPr>
          <a:xfrm>
            <a:off x="2682863" y="3571882"/>
            <a:ext cx="174625" cy="908050"/>
            <a:chOff x="3157538" y="3695701"/>
            <a:chExt cx="174625" cy="908050"/>
          </a:xfrm>
        </p:grpSpPr>
        <p:sp>
          <p:nvSpPr>
            <p:cNvPr id="340" name="Rectangle 339"/>
            <p:cNvSpPr>
              <a:spLocks noChangeArrowheads="1"/>
            </p:cNvSpPr>
            <p:nvPr/>
          </p:nvSpPr>
          <p:spPr bwMode="auto">
            <a:xfrm>
              <a:off x="31575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Rectangle 462"/>
            <p:cNvSpPr>
              <a:spLocks noChangeArrowheads="1"/>
            </p:cNvSpPr>
            <p:nvPr/>
          </p:nvSpPr>
          <p:spPr bwMode="auto">
            <a:xfrm>
              <a:off x="3167951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人员评估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0" name="组合 497"/>
          <p:cNvGrpSpPr/>
          <p:nvPr/>
        </p:nvGrpSpPr>
        <p:grpSpPr>
          <a:xfrm>
            <a:off x="2468549" y="3571882"/>
            <a:ext cx="174625" cy="908050"/>
            <a:chOff x="2927350" y="3695701"/>
            <a:chExt cx="174625" cy="908050"/>
          </a:xfrm>
        </p:grpSpPr>
        <p:sp>
          <p:nvSpPr>
            <p:cNvPr id="339" name="Rectangle 338"/>
            <p:cNvSpPr>
              <a:spLocks noChangeArrowheads="1"/>
            </p:cNvSpPr>
            <p:nvPr/>
          </p:nvSpPr>
          <p:spPr bwMode="auto">
            <a:xfrm>
              <a:off x="292735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Rectangle 463"/>
            <p:cNvSpPr>
              <a:spLocks noChangeArrowheads="1"/>
            </p:cNvSpPr>
            <p:nvPr/>
          </p:nvSpPr>
          <p:spPr bwMode="auto">
            <a:xfrm>
              <a:off x="2937763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岗位变动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1" name="组合 496"/>
          <p:cNvGrpSpPr/>
          <p:nvPr/>
        </p:nvGrpSpPr>
        <p:grpSpPr>
          <a:xfrm>
            <a:off x="2254235" y="3571882"/>
            <a:ext cx="174625" cy="908050"/>
            <a:chOff x="2697163" y="3695701"/>
            <a:chExt cx="174625" cy="908050"/>
          </a:xfrm>
        </p:grpSpPr>
        <p:sp>
          <p:nvSpPr>
            <p:cNvPr id="338" name="Rectangle 337"/>
            <p:cNvSpPr>
              <a:spLocks noChangeArrowheads="1"/>
            </p:cNvSpPr>
            <p:nvPr/>
          </p:nvSpPr>
          <p:spPr bwMode="auto">
            <a:xfrm>
              <a:off x="269716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Rectangle 464"/>
            <p:cNvSpPr>
              <a:spLocks noChangeArrowheads="1"/>
            </p:cNvSpPr>
            <p:nvPr/>
          </p:nvSpPr>
          <p:spPr bwMode="auto">
            <a:xfrm>
              <a:off x="2707594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员工信息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2" name="组合 495"/>
          <p:cNvGrpSpPr/>
          <p:nvPr/>
        </p:nvGrpSpPr>
        <p:grpSpPr>
          <a:xfrm>
            <a:off x="1968483" y="3571882"/>
            <a:ext cx="174625" cy="908050"/>
            <a:chOff x="2466975" y="3695701"/>
            <a:chExt cx="174625" cy="908050"/>
          </a:xfrm>
        </p:grpSpPr>
        <p:sp>
          <p:nvSpPr>
            <p:cNvPr id="337" name="Rectangle 336"/>
            <p:cNvSpPr>
              <a:spLocks noChangeArrowheads="1"/>
            </p:cNvSpPr>
            <p:nvPr/>
          </p:nvSpPr>
          <p:spPr bwMode="auto">
            <a:xfrm>
              <a:off x="24669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Rectangle 465"/>
            <p:cNvSpPr>
              <a:spLocks noChangeArrowheads="1"/>
            </p:cNvSpPr>
            <p:nvPr/>
          </p:nvSpPr>
          <p:spPr bwMode="auto">
            <a:xfrm>
              <a:off x="2477394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退出登陆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3" name="组合 494"/>
          <p:cNvGrpSpPr/>
          <p:nvPr/>
        </p:nvGrpSpPr>
        <p:grpSpPr>
          <a:xfrm>
            <a:off x="1714480" y="3571882"/>
            <a:ext cx="174625" cy="908050"/>
            <a:chOff x="2236788" y="3695701"/>
            <a:chExt cx="174625" cy="908050"/>
          </a:xfrm>
        </p:grpSpPr>
        <p:sp>
          <p:nvSpPr>
            <p:cNvPr id="336" name="Rectangle 335"/>
            <p:cNvSpPr>
              <a:spLocks noChangeArrowheads="1"/>
            </p:cNvSpPr>
            <p:nvPr/>
          </p:nvSpPr>
          <p:spPr bwMode="auto">
            <a:xfrm>
              <a:off x="223678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Rectangle 466"/>
            <p:cNvSpPr>
              <a:spLocks noChangeArrowheads="1"/>
            </p:cNvSpPr>
            <p:nvPr/>
          </p:nvSpPr>
          <p:spPr bwMode="auto">
            <a:xfrm>
              <a:off x="2247201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版权信息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4" name="组合 493"/>
          <p:cNvGrpSpPr/>
          <p:nvPr/>
        </p:nvGrpSpPr>
        <p:grpSpPr>
          <a:xfrm>
            <a:off x="1428728" y="3571882"/>
            <a:ext cx="174625" cy="908050"/>
            <a:chOff x="2006600" y="3695701"/>
            <a:chExt cx="174625" cy="908050"/>
          </a:xfrm>
        </p:grpSpPr>
        <p:sp>
          <p:nvSpPr>
            <p:cNvPr id="335" name="Rectangle 334"/>
            <p:cNvSpPr>
              <a:spLocks noChangeArrowheads="1"/>
            </p:cNvSpPr>
            <p:nvPr/>
          </p:nvSpPr>
          <p:spPr bwMode="auto">
            <a:xfrm>
              <a:off x="200660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Rectangle 467"/>
            <p:cNvSpPr>
              <a:spLocks noChangeArrowheads="1"/>
            </p:cNvSpPr>
            <p:nvPr/>
          </p:nvSpPr>
          <p:spPr bwMode="auto">
            <a:xfrm>
              <a:off x="2017013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账户系统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sp>
        <p:nvSpPr>
          <p:cNvPr id="525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475" name="组合 297"/>
          <p:cNvGrpSpPr/>
          <p:nvPr/>
        </p:nvGrpSpPr>
        <p:grpSpPr>
          <a:xfrm>
            <a:off x="5572132" y="2078041"/>
            <a:ext cx="204788" cy="1065213"/>
            <a:chOff x="6011863" y="2270126"/>
            <a:chExt cx="204788" cy="1065213"/>
          </a:xfrm>
        </p:grpSpPr>
        <p:sp>
          <p:nvSpPr>
            <p:cNvPr id="299" name="Rectangle 329"/>
            <p:cNvSpPr>
              <a:spLocks noChangeArrowheads="1"/>
            </p:cNvSpPr>
            <p:nvPr/>
          </p:nvSpPr>
          <p:spPr bwMode="auto">
            <a:xfrm>
              <a:off x="60118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Rectangle 440"/>
            <p:cNvSpPr>
              <a:spLocks noChangeArrowheads="1"/>
            </p:cNvSpPr>
            <p:nvPr/>
          </p:nvSpPr>
          <p:spPr bwMode="auto">
            <a:xfrm>
              <a:off x="6029652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招聘管理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6" name="组合 300"/>
          <p:cNvGrpSpPr/>
          <p:nvPr/>
        </p:nvGrpSpPr>
        <p:grpSpPr>
          <a:xfrm>
            <a:off x="6286512" y="2078041"/>
            <a:ext cx="204788" cy="1065213"/>
            <a:chOff x="6719888" y="2270126"/>
            <a:chExt cx="204788" cy="1065213"/>
          </a:xfrm>
        </p:grpSpPr>
        <p:sp>
          <p:nvSpPr>
            <p:cNvPr id="302" name="Rectangle 330"/>
            <p:cNvSpPr>
              <a:spLocks noChangeArrowheads="1"/>
            </p:cNvSpPr>
            <p:nvPr/>
          </p:nvSpPr>
          <p:spPr bwMode="auto">
            <a:xfrm>
              <a:off x="671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Rectangle 441"/>
            <p:cNvSpPr>
              <a:spLocks noChangeArrowheads="1"/>
            </p:cNvSpPr>
            <p:nvPr/>
          </p:nvSpPr>
          <p:spPr bwMode="auto">
            <a:xfrm>
              <a:off x="6737677" y="2591136"/>
              <a:ext cx="169277" cy="564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权限配置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7" name="组合 303"/>
          <p:cNvGrpSpPr/>
          <p:nvPr/>
        </p:nvGrpSpPr>
        <p:grpSpPr>
          <a:xfrm>
            <a:off x="6867542" y="2078041"/>
            <a:ext cx="204788" cy="1065213"/>
            <a:chOff x="7396163" y="2270126"/>
            <a:chExt cx="204788" cy="1065213"/>
          </a:xfrm>
        </p:grpSpPr>
        <p:sp>
          <p:nvSpPr>
            <p:cNvPr id="305" name="Rectangle 331"/>
            <p:cNvSpPr>
              <a:spLocks noChangeArrowheads="1"/>
            </p:cNvSpPr>
            <p:nvPr/>
          </p:nvSpPr>
          <p:spPr bwMode="auto">
            <a:xfrm>
              <a:off x="73961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Rectangle 442"/>
            <p:cNvSpPr>
              <a:spLocks noChangeArrowheads="1"/>
            </p:cNvSpPr>
            <p:nvPr/>
          </p:nvSpPr>
          <p:spPr bwMode="auto">
            <a:xfrm>
              <a:off x="7413964" y="2406645"/>
              <a:ext cx="169277" cy="772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     员工程序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145432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人事管理模块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人事管理模块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7" name="图片 16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790633"/>
            <a:ext cx="7000924" cy="37992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培训管理模块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培训管理模块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9" y="791376"/>
            <a:ext cx="6984357" cy="37977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考勤管理模块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员工考勤模块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7" y="786873"/>
            <a:ext cx="7000922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薪资管理模块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薪资管理模块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7" y="786873"/>
            <a:ext cx="7000922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人才招聘模块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人才招聘模块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7" y="786873"/>
            <a:ext cx="7000922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最高管理权限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最高管理权限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7" y="786873"/>
            <a:ext cx="7000922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员工</a:t>
            </a:r>
            <a:r>
              <a:rPr lang="zh-CN" altLang="en-US" dirty="0" smtClean="0"/>
              <a:t>终端主界面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员工客户端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 descr="QQ截图201705222122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00" y="784800"/>
            <a:ext cx="6724913" cy="3808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终端请假申请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员工请假申请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14" y="786873"/>
            <a:ext cx="6721248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1" name="文本框 9"/>
          <p:cNvSpPr txBox="1"/>
          <p:nvPr/>
        </p:nvSpPr>
        <p:spPr>
          <a:xfrm>
            <a:off x="843186" y="2982445"/>
            <a:ext cx="12781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我们是谁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025165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1193566" y="2229020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3126564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3352750" y="2233038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5198266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5407917" y="2172795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7215206" y="2000246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7488804" y="2197752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643174" y="2979698"/>
            <a:ext cx="185738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需求重现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4786314" y="2982445"/>
            <a:ext cx="185738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6929454" y="2982445"/>
            <a:ext cx="150019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  结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5035826"/>
            <a:ext cx="9144000" cy="107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7239288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29" grpId="0" animBg="1"/>
      <p:bldP spid="30" grpId="0" animBg="1"/>
      <p:bldP spid="36" grpId="0" animBg="1"/>
      <p:bldP spid="37" grpId="0" animBg="1"/>
      <p:bldP spid="40" grpId="0" animBg="1"/>
      <p:bldP spid="53" grpId="0"/>
      <p:bldP spid="55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终端申领物资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办公用品申领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14" y="786873"/>
            <a:ext cx="6721248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个人信息管理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 flipH="1">
            <a:off x="1535086" y="2571750"/>
            <a:ext cx="139384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zh-CN" altLang="en-US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1"/>
          <p:cNvSpPr/>
          <p:nvPr/>
        </p:nvSpPr>
        <p:spPr>
          <a:xfrm>
            <a:off x="3643306" y="4643452"/>
            <a:ext cx="2071702" cy="35719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员工个人资料修改</a:t>
            </a:r>
          </a:p>
          <a:p>
            <a:pPr algn="ctr"/>
            <a:endParaRPr lang="zh-CN" altLang="en-US" dirty="0"/>
          </a:p>
        </p:txBody>
      </p:sp>
      <p:sp>
        <p:nvSpPr>
          <p:cNvPr id="62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14" y="786873"/>
            <a:ext cx="6721248" cy="380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软件演示</a:t>
            </a:r>
            <a:endParaRPr lang="zh-CN" altLang="en-US" dirty="0"/>
          </a:p>
        </p:txBody>
      </p:sp>
      <p:grpSp>
        <p:nvGrpSpPr>
          <p:cNvPr id="3" name="组合 51"/>
          <p:cNvGrpSpPr/>
          <p:nvPr/>
        </p:nvGrpSpPr>
        <p:grpSpPr>
          <a:xfrm>
            <a:off x="1042988" y="1785932"/>
            <a:ext cx="3503612" cy="1309688"/>
            <a:chOff x="1042988" y="2273002"/>
            <a:chExt cx="3503612" cy="1309688"/>
          </a:xfrm>
        </p:grpSpPr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042988" y="2273002"/>
              <a:ext cx="3503612" cy="1309688"/>
            </a:xfrm>
            <a:custGeom>
              <a:avLst/>
              <a:gdLst>
                <a:gd name="T0" fmla="*/ 987 w 9385"/>
                <a:gd name="T1" fmla="*/ 1974 h 3491"/>
                <a:gd name="T2" fmla="*/ 6935 w 9385"/>
                <a:gd name="T3" fmla="*/ 1974 h 3491"/>
                <a:gd name="T4" fmla="*/ 9212 w 9385"/>
                <a:gd name="T5" fmla="*/ 3194 h 3491"/>
                <a:gd name="T6" fmla="*/ 9385 w 9385"/>
                <a:gd name="T7" fmla="*/ 3491 h 3491"/>
                <a:gd name="T8" fmla="*/ 9385 w 9385"/>
                <a:gd name="T9" fmla="*/ 2623 h 3491"/>
                <a:gd name="T10" fmla="*/ 6386 w 9385"/>
                <a:gd name="T11" fmla="*/ 0 h 3491"/>
                <a:gd name="T12" fmla="*/ 987 w 9385"/>
                <a:gd name="T13" fmla="*/ 0 h 3491"/>
                <a:gd name="T14" fmla="*/ 0 w 9385"/>
                <a:gd name="T15" fmla="*/ 987 h 3491"/>
                <a:gd name="T16" fmla="*/ 0 w 9385"/>
                <a:gd name="T17" fmla="*/ 987 h 3491"/>
                <a:gd name="T18" fmla="*/ 987 w 9385"/>
                <a:gd name="T19" fmla="*/ 1974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987" y="1974"/>
                  </a:moveTo>
                  <a:lnTo>
                    <a:pt x="6935" y="1974"/>
                  </a:lnTo>
                  <a:cubicBezTo>
                    <a:pt x="8046" y="1974"/>
                    <a:pt x="8807" y="2498"/>
                    <a:pt x="9212" y="3194"/>
                  </a:cubicBezTo>
                  <a:lnTo>
                    <a:pt x="9385" y="3491"/>
                  </a:lnTo>
                  <a:lnTo>
                    <a:pt x="9385" y="2623"/>
                  </a:lnTo>
                  <a:cubicBezTo>
                    <a:pt x="9385" y="1089"/>
                    <a:pt x="8339" y="0"/>
                    <a:pt x="6386" y="0"/>
                  </a:cubicBezTo>
                  <a:lnTo>
                    <a:pt x="987" y="0"/>
                  </a:lnTo>
                  <a:cubicBezTo>
                    <a:pt x="444" y="0"/>
                    <a:pt x="0" y="444"/>
                    <a:pt x="0" y="987"/>
                  </a:cubicBezTo>
                  <a:lnTo>
                    <a:pt x="0" y="987"/>
                  </a:lnTo>
                  <a:cubicBezTo>
                    <a:pt x="0" y="1530"/>
                    <a:pt x="444" y="1974"/>
                    <a:pt x="987" y="19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49987" y="2455515"/>
              <a:ext cx="20882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2000232" y="2393960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请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55"/>
          <p:cNvGrpSpPr/>
          <p:nvPr/>
        </p:nvGrpSpPr>
        <p:grpSpPr>
          <a:xfrm>
            <a:off x="1042988" y="3331244"/>
            <a:ext cx="3503612" cy="1309688"/>
            <a:chOff x="1042988" y="3331865"/>
            <a:chExt cx="3503612" cy="1309688"/>
          </a:xfrm>
        </p:grpSpPr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1042988" y="3331865"/>
              <a:ext cx="3503612" cy="1309688"/>
            </a:xfrm>
            <a:custGeom>
              <a:avLst/>
              <a:gdLst>
                <a:gd name="T0" fmla="*/ 987 w 9385"/>
                <a:gd name="T1" fmla="*/ 1973 h 3491"/>
                <a:gd name="T2" fmla="*/ 6935 w 9385"/>
                <a:gd name="T3" fmla="*/ 1973 h 3491"/>
                <a:gd name="T4" fmla="*/ 9212 w 9385"/>
                <a:gd name="T5" fmla="*/ 3193 h 3491"/>
                <a:gd name="T6" fmla="*/ 9385 w 9385"/>
                <a:gd name="T7" fmla="*/ 3491 h 3491"/>
                <a:gd name="T8" fmla="*/ 9385 w 9385"/>
                <a:gd name="T9" fmla="*/ 2623 h 3491"/>
                <a:gd name="T10" fmla="*/ 6386 w 9385"/>
                <a:gd name="T11" fmla="*/ 0 h 3491"/>
                <a:gd name="T12" fmla="*/ 987 w 9385"/>
                <a:gd name="T13" fmla="*/ 0 h 3491"/>
                <a:gd name="T14" fmla="*/ 0 w 9385"/>
                <a:gd name="T15" fmla="*/ 986 h 3491"/>
                <a:gd name="T16" fmla="*/ 0 w 9385"/>
                <a:gd name="T17" fmla="*/ 986 h 3491"/>
                <a:gd name="T18" fmla="*/ 987 w 9385"/>
                <a:gd name="T19" fmla="*/ 1973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987" y="1973"/>
                  </a:moveTo>
                  <a:lnTo>
                    <a:pt x="6935" y="1973"/>
                  </a:lnTo>
                  <a:cubicBezTo>
                    <a:pt x="8046" y="1973"/>
                    <a:pt x="8807" y="2497"/>
                    <a:pt x="9212" y="3193"/>
                  </a:cubicBezTo>
                  <a:lnTo>
                    <a:pt x="9385" y="3491"/>
                  </a:lnTo>
                  <a:lnTo>
                    <a:pt x="9385" y="2623"/>
                  </a:lnTo>
                  <a:cubicBezTo>
                    <a:pt x="9385" y="1089"/>
                    <a:pt x="8339" y="0"/>
                    <a:pt x="6386" y="0"/>
                  </a:cubicBezTo>
                  <a:lnTo>
                    <a:pt x="987" y="0"/>
                  </a:lnTo>
                  <a:cubicBezTo>
                    <a:pt x="444" y="0"/>
                    <a:pt x="0" y="444"/>
                    <a:pt x="0" y="986"/>
                  </a:cubicBezTo>
                  <a:lnTo>
                    <a:pt x="0" y="986"/>
                  </a:lnTo>
                  <a:cubicBezTo>
                    <a:pt x="0" y="1529"/>
                    <a:pt x="444" y="1973"/>
                    <a:pt x="987" y="1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385187" y="3445916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看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59"/>
          <p:cNvGrpSpPr/>
          <p:nvPr/>
        </p:nvGrpSpPr>
        <p:grpSpPr>
          <a:xfrm>
            <a:off x="4635500" y="1071552"/>
            <a:ext cx="3503612" cy="1309688"/>
            <a:chOff x="4635500" y="1720552"/>
            <a:chExt cx="3503612" cy="1309688"/>
          </a:xfrm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4635500" y="1720552"/>
              <a:ext cx="3503612" cy="1309688"/>
            </a:xfrm>
            <a:custGeom>
              <a:avLst/>
              <a:gdLst>
                <a:gd name="T0" fmla="*/ 8398 w 9385"/>
                <a:gd name="T1" fmla="*/ 1974 h 3491"/>
                <a:gd name="T2" fmla="*/ 2450 w 9385"/>
                <a:gd name="T3" fmla="*/ 1974 h 3491"/>
                <a:gd name="T4" fmla="*/ 173 w 9385"/>
                <a:gd name="T5" fmla="*/ 3194 h 3491"/>
                <a:gd name="T6" fmla="*/ 0 w 9385"/>
                <a:gd name="T7" fmla="*/ 3491 h 3491"/>
                <a:gd name="T8" fmla="*/ 0 w 9385"/>
                <a:gd name="T9" fmla="*/ 2623 h 3491"/>
                <a:gd name="T10" fmla="*/ 2999 w 9385"/>
                <a:gd name="T11" fmla="*/ 0 h 3491"/>
                <a:gd name="T12" fmla="*/ 8398 w 9385"/>
                <a:gd name="T13" fmla="*/ 0 h 3491"/>
                <a:gd name="T14" fmla="*/ 9385 w 9385"/>
                <a:gd name="T15" fmla="*/ 987 h 3491"/>
                <a:gd name="T16" fmla="*/ 9385 w 9385"/>
                <a:gd name="T17" fmla="*/ 987 h 3491"/>
                <a:gd name="T18" fmla="*/ 8398 w 9385"/>
                <a:gd name="T19" fmla="*/ 1974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8398" y="1974"/>
                  </a:moveTo>
                  <a:lnTo>
                    <a:pt x="2450" y="1974"/>
                  </a:lnTo>
                  <a:cubicBezTo>
                    <a:pt x="1339" y="1974"/>
                    <a:pt x="578" y="2498"/>
                    <a:pt x="173" y="3194"/>
                  </a:cubicBezTo>
                  <a:lnTo>
                    <a:pt x="0" y="3491"/>
                  </a:lnTo>
                  <a:lnTo>
                    <a:pt x="0" y="2623"/>
                  </a:lnTo>
                  <a:cubicBezTo>
                    <a:pt x="0" y="1089"/>
                    <a:pt x="1046" y="0"/>
                    <a:pt x="2999" y="0"/>
                  </a:cubicBezTo>
                  <a:lnTo>
                    <a:pt x="8398" y="0"/>
                  </a:lnTo>
                  <a:cubicBezTo>
                    <a:pt x="8941" y="0"/>
                    <a:pt x="9385" y="444"/>
                    <a:pt x="9385" y="987"/>
                  </a:cubicBezTo>
                  <a:lnTo>
                    <a:pt x="9385" y="987"/>
                  </a:lnTo>
                  <a:cubicBezTo>
                    <a:pt x="9385" y="1530"/>
                    <a:pt x="8941" y="1974"/>
                    <a:pt x="8398" y="19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5885649" y="1828562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演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63"/>
          <p:cNvGrpSpPr/>
          <p:nvPr/>
        </p:nvGrpSpPr>
        <p:grpSpPr>
          <a:xfrm>
            <a:off x="4635500" y="2500312"/>
            <a:ext cx="3503612" cy="1309688"/>
            <a:chOff x="4635500" y="2781002"/>
            <a:chExt cx="3503612" cy="1309688"/>
          </a:xfrm>
        </p:grpSpPr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4635500" y="2781002"/>
              <a:ext cx="3503612" cy="1309688"/>
            </a:xfrm>
            <a:custGeom>
              <a:avLst/>
              <a:gdLst>
                <a:gd name="T0" fmla="*/ 8398 w 9385"/>
                <a:gd name="T1" fmla="*/ 1973 h 3491"/>
                <a:gd name="T2" fmla="*/ 2450 w 9385"/>
                <a:gd name="T3" fmla="*/ 1973 h 3491"/>
                <a:gd name="T4" fmla="*/ 173 w 9385"/>
                <a:gd name="T5" fmla="*/ 3194 h 3491"/>
                <a:gd name="T6" fmla="*/ 0 w 9385"/>
                <a:gd name="T7" fmla="*/ 3491 h 3491"/>
                <a:gd name="T8" fmla="*/ 0 w 9385"/>
                <a:gd name="T9" fmla="*/ 2623 h 3491"/>
                <a:gd name="T10" fmla="*/ 2999 w 9385"/>
                <a:gd name="T11" fmla="*/ 0 h 3491"/>
                <a:gd name="T12" fmla="*/ 8398 w 9385"/>
                <a:gd name="T13" fmla="*/ 0 h 3491"/>
                <a:gd name="T14" fmla="*/ 9385 w 9385"/>
                <a:gd name="T15" fmla="*/ 987 h 3491"/>
                <a:gd name="T16" fmla="*/ 9385 w 9385"/>
                <a:gd name="T17" fmla="*/ 987 h 3491"/>
                <a:gd name="T18" fmla="*/ 8398 w 9385"/>
                <a:gd name="T19" fmla="*/ 1973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8398" y="1973"/>
                  </a:moveTo>
                  <a:lnTo>
                    <a:pt x="2450" y="1973"/>
                  </a:lnTo>
                  <a:cubicBezTo>
                    <a:pt x="1339" y="1973"/>
                    <a:pt x="578" y="2497"/>
                    <a:pt x="173" y="3194"/>
                  </a:cubicBezTo>
                  <a:lnTo>
                    <a:pt x="0" y="3491"/>
                  </a:lnTo>
                  <a:lnTo>
                    <a:pt x="0" y="2623"/>
                  </a:lnTo>
                  <a:cubicBezTo>
                    <a:pt x="0" y="1089"/>
                    <a:pt x="1046" y="0"/>
                    <a:pt x="2999" y="0"/>
                  </a:cubicBezTo>
                  <a:lnTo>
                    <a:pt x="8398" y="0"/>
                  </a:lnTo>
                  <a:cubicBezTo>
                    <a:pt x="8941" y="0"/>
                    <a:pt x="9385" y="444"/>
                    <a:pt x="9385" y="987"/>
                  </a:cubicBezTo>
                  <a:lnTo>
                    <a:pt x="9385" y="987"/>
                  </a:lnTo>
                  <a:cubicBezTo>
                    <a:pt x="9385" y="1529"/>
                    <a:pt x="8941" y="1973"/>
                    <a:pt x="8398" y="1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6314277" y="2899082"/>
              <a:ext cx="5437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示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0699220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信息化好处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我们的优势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209022" y="1880662"/>
            <a:ext cx="725956" cy="61706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4190019" y="407194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软件的特色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17215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prism dir="u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0" grpId="0" animBg="1"/>
      <p:bldP spid="21" grpId="0"/>
      <p:bldP spid="22" grpId="0"/>
      <p:bldP spid="29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信息化管理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012758"/>
            <a:ext cx="5489252" cy="3130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85918" y="1214428"/>
            <a:ext cx="235745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让人力资源管理变得更加简单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9874" y="1219004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 smtClean="0"/>
              <a:t>企业发展更加迅速离不开人力资源管理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更离不开信息化</a:t>
            </a:r>
            <a:endParaRPr lang="en-US" altLang="zh-CN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69874" y="2180262"/>
            <a:ext cx="2427644" cy="4466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 smtClean="0"/>
              <a:t>各项信息  一目了然</a:t>
            </a:r>
            <a:endParaRPr lang="en-US" altLang="zh-CN" sz="1400" dirty="0" smtClean="0"/>
          </a:p>
          <a:p>
            <a:r>
              <a:rPr lang="zh-CN" altLang="en-US" sz="1400" dirty="0" smtClean="0"/>
              <a:t>员工状态  精准掌握</a:t>
            </a:r>
            <a:endParaRPr lang="en-US" altLang="zh-C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69874" y="3264438"/>
            <a:ext cx="2427644" cy="4466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绩效考核  日常出勤</a:t>
            </a:r>
            <a:endParaRPr lang="en-US" altLang="zh-CN" dirty="0" smtClean="0"/>
          </a:p>
          <a:p>
            <a:r>
              <a:rPr lang="zh-CN" altLang="en-US" dirty="0" smtClean="0"/>
              <a:t>精准反应   自动记录</a:t>
            </a:r>
            <a:endParaRPr lang="en-US" altLang="zh-CN" dirty="0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5076056" y="1071255"/>
            <a:ext cx="757166" cy="757162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提高效率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076056" y="2032513"/>
            <a:ext cx="757166" cy="757162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实时管控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5076056" y="2993771"/>
            <a:ext cx="757166" cy="75716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绩效精细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076056" y="3955028"/>
            <a:ext cx="757166" cy="757162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与时俱进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69874" y="4225695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适应业务需求  快速调整结构</a:t>
            </a:r>
            <a:endParaRPr lang="en-US" altLang="zh-CN" dirty="0"/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64019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5" grpId="0" animBg="1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我们的优势</a:t>
            </a:r>
            <a:endParaRPr lang="zh-CN" altLang="en-US" dirty="0"/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1030379" y="1427526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0643" y="1772530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操作简便</a:t>
            </a:r>
            <a:endParaRPr lang="zh-CN" altLang="en-US" sz="2000" b="1" dirty="0"/>
          </a:p>
        </p:txBody>
      </p:sp>
      <p:sp>
        <p:nvSpPr>
          <p:cNvPr id="5" name="矩形 3"/>
          <p:cNvSpPr/>
          <p:nvPr/>
        </p:nvSpPr>
        <p:spPr>
          <a:xfrm>
            <a:off x="2309587" y="874038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225767" y="2141901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030379" y="2837226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3"/>
          <p:cNvSpPr/>
          <p:nvPr/>
        </p:nvSpPr>
        <p:spPr>
          <a:xfrm>
            <a:off x="3726907" y="2207538"/>
            <a:ext cx="4608541" cy="1158747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3"/>
          <p:cNvSpPr/>
          <p:nvPr/>
        </p:nvSpPr>
        <p:spPr>
          <a:xfrm>
            <a:off x="2309587" y="3541038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5"/>
                  <a:pt x="6019294" y="625800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5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045625" y="1917889"/>
            <a:ext cx="360284" cy="324836"/>
            <a:chOff x="2142410" y="2298139"/>
            <a:chExt cx="360284" cy="324836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34126" y="2487664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功能丰富</a:t>
            </a:r>
            <a:endParaRPr lang="zh-CN" altLang="en-US" sz="20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29108" y="2633023"/>
            <a:ext cx="360284" cy="324836"/>
            <a:chOff x="2142410" y="2298139"/>
            <a:chExt cx="360284" cy="324836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2"/>
                  </a:solidFill>
                </a:rPr>
                <a:t>2</a:t>
              </a:r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50643" y="3182230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安全稳定</a:t>
            </a:r>
            <a:endParaRPr lang="zh-CN" altLang="en-US" sz="20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045625" y="3327589"/>
            <a:ext cx="360284" cy="324836"/>
            <a:chOff x="2142410" y="2298139"/>
            <a:chExt cx="360284" cy="324836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3"/>
                  </a:solidFill>
                </a:rPr>
                <a:t>3</a:t>
              </a:r>
              <a:endParaRPr lang="zh-CN" altLang="en-US" sz="2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70620" y="1273874"/>
            <a:ext cx="435018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本软件采用了人性化的设计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界面美观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操作简便，让用户易上手，以最短的时间发挥出软件的功效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9837" y="2526136"/>
            <a:ext cx="32890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系统包含了八大模块，二十多项功能。丰富的管理功能，让用户进一步体会到我们开发者的主要目的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让人力资源管理变得更加简单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0620" y="3940874"/>
            <a:ext cx="435018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软件在完成开发工作后，进行多次测试以及改进，确保留给客户最稳定、最放心的产品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7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7584" y="1176213"/>
            <a:ext cx="1296144" cy="338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软件特色功能</a:t>
            </a:r>
            <a:endParaRPr lang="zh-CN" altLang="en-US" dirty="0"/>
          </a:p>
        </p:txBody>
      </p:sp>
      <p:sp>
        <p:nvSpPr>
          <p:cNvPr id="11" name="五边形 10"/>
          <p:cNvSpPr/>
          <p:nvPr/>
        </p:nvSpPr>
        <p:spPr>
          <a:xfrm>
            <a:off x="1505020" y="1383617"/>
            <a:ext cx="2108226" cy="6480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1505020" y="2140537"/>
            <a:ext cx="2108226" cy="64807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>
            <a:off x="1505020" y="2897457"/>
            <a:ext cx="2108226" cy="64807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五边形 39"/>
          <p:cNvSpPr/>
          <p:nvPr/>
        </p:nvSpPr>
        <p:spPr>
          <a:xfrm>
            <a:off x="1505020" y="3654377"/>
            <a:ext cx="2108226" cy="64807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63144" y="1383617"/>
            <a:ext cx="5062653" cy="648072"/>
            <a:chOff x="3363144" y="1383617"/>
            <a:chExt cx="5062653" cy="648072"/>
          </a:xfrm>
        </p:grpSpPr>
        <p:sp>
          <p:nvSpPr>
            <p:cNvPr id="45" name="矩形 17"/>
            <p:cNvSpPr/>
            <p:nvPr/>
          </p:nvSpPr>
          <p:spPr>
            <a:xfrm>
              <a:off x="3363144" y="138361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23928" y="155376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 smtClean="0"/>
                <a:t>软件自带发送邮件功能，可以批量发送消息到所选员工的邮箱内。一键完成，下发通知就是那么简单</a:t>
              </a:r>
              <a:endParaRPr lang="en-US" altLang="zh-C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65060" y="1553765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邮件通知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865060" y="231068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导出信息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865060" y="306760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三层架构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865060" y="382452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员工终端</a:t>
            </a:r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3363144" y="2140537"/>
            <a:ext cx="5062653" cy="648072"/>
            <a:chOff x="3363144" y="2140537"/>
            <a:chExt cx="5062653" cy="648072"/>
          </a:xfrm>
        </p:grpSpPr>
        <p:sp>
          <p:nvSpPr>
            <p:cNvPr id="46" name="矩形 17"/>
            <p:cNvSpPr/>
            <p:nvPr/>
          </p:nvSpPr>
          <p:spPr>
            <a:xfrm>
              <a:off x="3363144" y="214053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928" y="228528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 smtClean="0"/>
                <a:t>员工信息、奖惩记录以及每月薪资详情均可将信息以</a:t>
              </a:r>
              <a:r>
                <a:rPr lang="en-US" altLang="zh-CN" dirty="0" smtClean="0"/>
                <a:t>Excel</a:t>
              </a:r>
              <a:r>
                <a:rPr lang="zh-CN" altLang="en-US" dirty="0" smtClean="0"/>
                <a:t>表的格式导出到本地</a:t>
              </a:r>
              <a:endParaRPr lang="en-US" altLang="zh-CN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363144" y="2897457"/>
            <a:ext cx="5062653" cy="648072"/>
            <a:chOff x="3363144" y="2897457"/>
            <a:chExt cx="5062653" cy="648072"/>
          </a:xfrm>
        </p:grpSpPr>
        <p:sp>
          <p:nvSpPr>
            <p:cNvPr id="47" name="矩形 17"/>
            <p:cNvSpPr/>
            <p:nvPr/>
          </p:nvSpPr>
          <p:spPr>
            <a:xfrm>
              <a:off x="3363144" y="289745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23928" y="301680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 smtClean="0"/>
                <a:t>软件整体设计采用三层架构，方便后期升级维护。同时也可对模块快速的进行拓展，为客户量身定做软件</a:t>
              </a:r>
              <a:endParaRPr lang="en-US" altLang="zh-CN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63144" y="3654377"/>
            <a:ext cx="5062653" cy="648072"/>
            <a:chOff x="3363144" y="3654377"/>
            <a:chExt cx="5062653" cy="648072"/>
          </a:xfrm>
        </p:grpSpPr>
        <p:sp>
          <p:nvSpPr>
            <p:cNvPr id="48" name="矩形 17"/>
            <p:cNvSpPr/>
            <p:nvPr/>
          </p:nvSpPr>
          <p:spPr>
            <a:xfrm>
              <a:off x="3363144" y="365437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23928" y="378642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 smtClean="0"/>
                <a:t>系统带有员工终端，可实现员工的打卡签到以及请假申请的功能，并自动根据设定的值对员工执行奖惩操作并记录</a:t>
              </a:r>
              <a:endParaRPr lang="en-US" altLang="zh-CN" dirty="0"/>
            </a:p>
          </p:txBody>
        </p:sp>
      </p:grpSp>
      <p:sp>
        <p:nvSpPr>
          <p:cNvPr id="58" name="标题 1"/>
          <p:cNvSpPr txBox="1">
            <a:spLocks/>
          </p:cNvSpPr>
          <p:nvPr/>
        </p:nvSpPr>
        <p:spPr bwMode="auto">
          <a:xfrm>
            <a:off x="899592" y="2504803"/>
            <a:ext cx="504056" cy="78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400" b="1" dirty="0" smtClean="0"/>
              <a:t>特色</a:t>
            </a:r>
            <a:endParaRPr lang="zh-CN" altLang="en-US" sz="2400" b="1" dirty="0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3733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 advClick="0" advTm="0">
        <p:blinds/>
      </p:transition>
    </mc:Choice>
    <mc:Fallback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2" grpId="0" animBg="1"/>
      <p:bldP spid="37" grpId="0" animBg="1"/>
      <p:bldP spid="40" grpId="0" animBg="1"/>
      <p:bldP spid="19" grpId="0"/>
      <p:bldP spid="42" grpId="0"/>
      <p:bldP spid="43" grpId="0"/>
      <p:bldP spid="44" grpId="0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51434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144000" cy="1833372"/>
          </a:xfrm>
          <a:prstGeom prst="rect">
            <a:avLst/>
          </a:prstGeom>
        </p:spPr>
      </p:pic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2375756" y="4244472"/>
            <a:ext cx="4392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荆州职业技术学院信息</a:t>
            </a:r>
            <a:r>
              <a:rPr lang="en-US" altLang="zh-CN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1617</a:t>
            </a: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班</a:t>
            </a:r>
            <a:endParaRPr lang="en-US" altLang="zh-CN" sz="12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指导教师：唐喆雄</a:t>
            </a:r>
            <a:endParaRPr lang="zh-CN" altLang="en-US" sz="12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087724" y="3478453"/>
            <a:ext cx="496855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演示完毕 感谢聆听</a:t>
            </a:r>
            <a:endParaRPr lang="zh-CN" altLang="en-US" sz="4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99641" y="1022654"/>
            <a:ext cx="343825" cy="309997"/>
            <a:chOff x="4634991" y="2138335"/>
            <a:chExt cx="428348" cy="386204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56737" y="1022654"/>
            <a:ext cx="343825" cy="309997"/>
            <a:chOff x="5076056" y="2138335"/>
            <a:chExt cx="428348" cy="38620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56803" y="1022654"/>
            <a:ext cx="343825" cy="309997"/>
            <a:chOff x="5557128" y="2138335"/>
            <a:chExt cx="428348" cy="386204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43504" y="1022654"/>
            <a:ext cx="343825" cy="309997"/>
            <a:chOff x="6068610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3906180" y="4732246"/>
            <a:ext cx="13316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en-US" altLang="zh-CN" sz="1200" dirty="0" err="1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SanMco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  <a:sym typeface="微软雅黑" pitchFamily="34" charset="-122"/>
              </a:rPr>
              <a:t>作品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559" y="267494"/>
            <a:ext cx="165269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SanMco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7"/>
          <p:cNvSpPr>
            <a:spLocks noChangeArrowheads="1"/>
          </p:cNvSpPr>
          <p:nvPr/>
        </p:nvSpPr>
        <p:spPr bwMode="auto">
          <a:xfrm>
            <a:off x="1000100" y="1857370"/>
            <a:ext cx="72866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HRM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人力资源管理系统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8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 animBg="1"/>
      <p:bldP spid="18" grpId="0" animBg="1"/>
      <p:bldP spid="14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284191" y="3448700"/>
            <a:ext cx="2645131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 们 是 谁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4140337" y="1915302"/>
            <a:ext cx="863324" cy="59281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906651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WHO  WE  ARE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75820" y="123478"/>
            <a:ext cx="12391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SanMco</a:t>
            </a:r>
            <a:endParaRPr lang="zh-CN" altLang="en-US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prism dir="u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团队人员构成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34850" y="3269662"/>
            <a:ext cx="1418020" cy="378346"/>
            <a:chOff x="1280133" y="2641600"/>
            <a:chExt cx="1773057" cy="473075"/>
          </a:xfrm>
        </p:grpSpPr>
        <p:sp>
          <p:nvSpPr>
            <p:cNvPr id="13" name="圆角矩形 1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 err="1" smtClean="0"/>
                <a:t>Jiuone</a:t>
              </a:r>
              <a:endParaRPr lang="zh-CN" altLang="en-US" sz="1200" dirty="0"/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23780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负责整个团队的协调工作，督促完成进度，以及整体软件界面的设计与各功能的整合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. . 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2852342" y="3269662"/>
            <a:ext cx="1418020" cy="378346"/>
            <a:chOff x="1280133" y="2641600"/>
            <a:chExt cx="1773057" cy="473075"/>
          </a:xfrm>
        </p:grpSpPr>
        <p:sp>
          <p:nvSpPr>
            <p:cNvPr id="46" name="圆角矩形 45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 err="1" smtClean="0"/>
                <a:t>HMister</a:t>
              </a:r>
              <a:endParaRPr lang="zh-CN" altLang="en-US" sz="1200" dirty="0"/>
            </a:p>
          </p:txBody>
        </p:sp>
        <p:sp>
          <p:nvSpPr>
            <p:cNvPr id="48" name="等腰三角形 47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841272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主要负责软件内最高管理员权限以及招聘信息管理功能的实现，并对软件进行多次测试，提高系统性能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. . 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869834" y="3269662"/>
            <a:ext cx="1418020" cy="378346"/>
            <a:chOff x="1280133" y="2641600"/>
            <a:chExt cx="1773057" cy="473075"/>
          </a:xfrm>
        </p:grpSpPr>
        <p:sp>
          <p:nvSpPr>
            <p:cNvPr id="53" name="圆角矩形 5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22323" y="2728049"/>
              <a:ext cx="1126209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 err="1" smtClean="0"/>
                <a:t>HackePlay</a:t>
              </a:r>
              <a:endParaRPr lang="zh-CN" altLang="en-US" sz="1200" dirty="0"/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858764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前期主要完成软件数据库设计任务，软件编写中负责人事管理模块，考勤管理模块等功能的实现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. .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6887326" y="3269662"/>
            <a:ext cx="1418020" cy="378346"/>
            <a:chOff x="1280133" y="2641600"/>
            <a:chExt cx="1773057" cy="473075"/>
          </a:xfrm>
        </p:grpSpPr>
        <p:sp>
          <p:nvSpPr>
            <p:cNvPr id="60" name="圆角矩形 59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200" dirty="0" err="1" smtClean="0"/>
                <a:t>MXYVip</a:t>
              </a:r>
              <a:endParaRPr lang="zh-CN" altLang="en-US" sz="1200" dirty="0"/>
            </a:p>
          </p:txBody>
        </p:sp>
        <p:sp>
          <p:nvSpPr>
            <p:cNvPr id="62" name="等腰三角形 61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876256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开发前对多款人力资源管理软件进行研究，为开发提供了参考信息，并负责培训相关功能的开发 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 .  .</a:t>
            </a: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030899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赵雨航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048391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何  吉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065883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江小龙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083375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莫兴源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6" name="图片 35" descr="J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1214428"/>
            <a:ext cx="1357322" cy="1357322"/>
          </a:xfrm>
          <a:prstGeom prst="rect">
            <a:avLst/>
          </a:prstGeom>
        </p:spPr>
      </p:pic>
      <p:pic>
        <p:nvPicPr>
          <p:cNvPr id="38" name="图片 37" descr="J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488" y="1214428"/>
            <a:ext cx="1357322" cy="1357322"/>
          </a:xfrm>
          <a:prstGeom prst="rect">
            <a:avLst/>
          </a:prstGeom>
        </p:spPr>
      </p:pic>
      <p:pic>
        <p:nvPicPr>
          <p:cNvPr id="39" name="图片 38" descr="J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190" y="1214428"/>
            <a:ext cx="1357322" cy="1357322"/>
          </a:xfrm>
          <a:prstGeom prst="rect">
            <a:avLst/>
          </a:prstGeom>
        </p:spPr>
      </p:pic>
      <p:pic>
        <p:nvPicPr>
          <p:cNvPr id="40" name="图片 39" descr="J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16" y="1214428"/>
            <a:ext cx="1357322" cy="13573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5" grpId="0"/>
      <p:bldP spid="52" grpId="0"/>
      <p:bldP spid="59" grpId="0"/>
      <p:bldP spid="32" grpId="0" build="p"/>
      <p:bldP spid="33" grpId="0" build="p"/>
      <p:bldP spid="34" grpId="0" build="p"/>
      <p:bldP spid="3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0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需求重现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管理现状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需求重现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04360" y="1930393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 advClick="0" advTm="0">
        <p14:prism dir="u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21" grpId="0" animBg="1"/>
      <p:bldP spid="23" grpId="0"/>
      <p:bldP spid="24" grpId="0"/>
      <p:bldP spid="25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>
            <a:off x="697567" y="2052816"/>
            <a:ext cx="1538704" cy="138731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项目背景</a:t>
            </a:r>
            <a:endParaRPr lang="zh-CN" altLang="en-US" dirty="0"/>
          </a:p>
        </p:txBody>
      </p:sp>
      <p:sp>
        <p:nvSpPr>
          <p:cNvPr id="24" name="椭圆 22"/>
          <p:cNvSpPr/>
          <p:nvPr/>
        </p:nvSpPr>
        <p:spPr>
          <a:xfrm>
            <a:off x="2657061" y="1235232"/>
            <a:ext cx="3092394" cy="30935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/>
          <p:cNvSpPr/>
          <p:nvPr/>
        </p:nvSpPr>
        <p:spPr>
          <a:xfrm>
            <a:off x="2716696" y="1295695"/>
            <a:ext cx="2973124" cy="2972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076056" y="1534128"/>
            <a:ext cx="504056" cy="504056"/>
            <a:chOff x="2769119" y="1848492"/>
            <a:chExt cx="504056" cy="504056"/>
          </a:xfrm>
        </p:grpSpPr>
        <p:sp>
          <p:nvSpPr>
            <p:cNvPr id="27" name="椭圆 26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08589" y="19312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5521" y="2529957"/>
            <a:ext cx="504056" cy="504056"/>
            <a:chOff x="2471142" y="2586760"/>
            <a:chExt cx="504056" cy="504056"/>
          </a:xfrm>
        </p:grpSpPr>
        <p:sp>
          <p:nvSpPr>
            <p:cNvPr id="30" name="椭圆 2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10612" y="266951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76056" y="3509471"/>
            <a:ext cx="504056" cy="504056"/>
            <a:chOff x="2769119" y="3325028"/>
            <a:chExt cx="504056" cy="504056"/>
          </a:xfrm>
        </p:grpSpPr>
        <p:sp>
          <p:nvSpPr>
            <p:cNvPr id="35" name="椭圆 34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08589" y="3407779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178263" y="2759538"/>
            <a:ext cx="51192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73730" y="1507630"/>
            <a:ext cx="2200588" cy="367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软件改变了人力资源部门的工作方式，由依赖于人改为依赖于计算机系统。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15829" y="2493445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通过大量数据的自动处理、服务共享等信息化手段，使得许多事务性工作变得快捷方便。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73730" y="3472958"/>
            <a:ext cx="2200588" cy="559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软件使人力资源管理的触角成功地延伸到了每一位员工的身边，保证信息传递畅通有效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7222" y="2214560"/>
            <a:ext cx="1179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为什么使用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HRM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3848" y="1775766"/>
            <a:ext cx="187220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信息化人力资源管理在企业的人力资源管理过程中起着重要作用。越来越多的企业正在进行人力资源管理的信息化工作。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4" grpId="0" animBg="1"/>
      <p:bldP spid="25" grpId="0" animBg="1"/>
      <p:bldP spid="39" grpId="0"/>
      <p:bldP spid="40" grpId="0"/>
      <p:bldP spid="43" grpId="0"/>
      <p:bldP spid="46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 rot="16200000">
            <a:off x="3765519" y="2616966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6200000">
            <a:off x="3765517" y="1029210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3491880" y="1131589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HR</a:t>
            </a:r>
            <a:r>
              <a:rPr lang="zh-CN" altLang="en-US" dirty="0" smtClean="0"/>
              <a:t>管理现状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rot="10800000">
            <a:off x="2877716" y="1923677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491880" y="2715765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0800000">
            <a:off x="2877716" y="3507853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00356" y="1495375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工作效率低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1285866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　  人力资源管理依耐于人，相关信息查阅慢，数据难以进行统计，为决策提供的依据不够科学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1880" y="2287465"/>
            <a:ext cx="17235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管理成本高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0356" y="3079553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员工考评难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1880" y="3871641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结构调整慢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2095105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多数资料以纸质保存，不仅信息检索慢，而且纸质材料难以保存，浪费人力、物力、财力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2818615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 smtClean="0"/>
              <a:t>    员工的绩效考核难以得到具体的体现，基本上靠上级领导的意见决定，或使用签到册，难以保证数据准确性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3643320"/>
            <a:ext cx="208823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　  对下属各部门情况了解难以深入，员工的潜质不能的最好的开发，尤其是企业业务调整时，结构转变慢，且不能很好的做到人仅其用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27926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606008" y="123478"/>
            <a:ext cx="274185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需求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重现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Freeform 12"/>
          <p:cNvSpPr>
            <a:spLocks/>
          </p:cNvSpPr>
          <p:nvPr/>
        </p:nvSpPr>
        <p:spPr bwMode="auto">
          <a:xfrm>
            <a:off x="4616546" y="2804440"/>
            <a:ext cx="1417305" cy="1423494"/>
          </a:xfrm>
          <a:custGeom>
            <a:avLst/>
            <a:gdLst>
              <a:gd name="T0" fmla="*/ 0 w 2320"/>
              <a:gd name="T1" fmla="*/ 1620 h 2320"/>
              <a:gd name="T2" fmla="*/ 700 w 2320"/>
              <a:gd name="T3" fmla="*/ 2320 h 2320"/>
              <a:gd name="T4" fmla="*/ 2320 w 2320"/>
              <a:gd name="T5" fmla="*/ 2320 h 2320"/>
              <a:gd name="T6" fmla="*/ 2320 w 2320"/>
              <a:gd name="T7" fmla="*/ 700 h 2320"/>
              <a:gd name="T8" fmla="*/ 1620 w 2320"/>
              <a:gd name="T9" fmla="*/ 0 h 2320"/>
              <a:gd name="T10" fmla="*/ 0 w 2320"/>
              <a:gd name="T11" fmla="*/ 0 h 2320"/>
              <a:gd name="T12" fmla="*/ 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1620"/>
                </a:move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cubicBezTo>
                  <a:pt x="2320" y="1780"/>
                  <a:pt x="2320" y="1240"/>
                  <a:pt x="2320" y="700"/>
                </a:cubicBez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lnTo>
                  <a:pt x="0" y="16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3110149" y="2804440"/>
            <a:ext cx="1417305" cy="1423494"/>
          </a:xfrm>
          <a:custGeom>
            <a:avLst/>
            <a:gdLst>
              <a:gd name="T0" fmla="*/ 2320 w 2320"/>
              <a:gd name="T1" fmla="*/ 1620 h 2320"/>
              <a:gd name="T2" fmla="*/ 1620 w 2320"/>
              <a:gd name="T3" fmla="*/ 2320 h 2320"/>
              <a:gd name="T4" fmla="*/ 0 w 2320"/>
              <a:gd name="T5" fmla="*/ 2320 h 2320"/>
              <a:gd name="T6" fmla="*/ 0 w 2320"/>
              <a:gd name="T7" fmla="*/ 700 h 2320"/>
              <a:gd name="T8" fmla="*/ 700 w 2320"/>
              <a:gd name="T9" fmla="*/ 0 h 2320"/>
              <a:gd name="T10" fmla="*/ 2320 w 2320"/>
              <a:gd name="T11" fmla="*/ 0 h 2320"/>
              <a:gd name="T12" fmla="*/ 232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1620"/>
                </a:move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cubicBezTo>
                  <a:pt x="0" y="1780"/>
                  <a:pt x="0" y="1240"/>
                  <a:pt x="0" y="700"/>
                </a:cubicBez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lnTo>
                  <a:pt x="2320" y="16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4616546" y="1297732"/>
            <a:ext cx="1417305" cy="1420401"/>
          </a:xfrm>
          <a:custGeom>
            <a:avLst/>
            <a:gdLst>
              <a:gd name="T0" fmla="*/ 0 w 2320"/>
              <a:gd name="T1" fmla="*/ 700 h 2320"/>
              <a:gd name="T2" fmla="*/ 700 w 2320"/>
              <a:gd name="T3" fmla="*/ 0 h 2320"/>
              <a:gd name="T4" fmla="*/ 2320 w 2320"/>
              <a:gd name="T5" fmla="*/ 0 h 2320"/>
              <a:gd name="T6" fmla="*/ 2320 w 2320"/>
              <a:gd name="T7" fmla="*/ 1620 h 2320"/>
              <a:gd name="T8" fmla="*/ 1620 w 2320"/>
              <a:gd name="T9" fmla="*/ 2320 h 2320"/>
              <a:gd name="T10" fmla="*/ 0 w 2320"/>
              <a:gd name="T11" fmla="*/ 2320 h 2320"/>
              <a:gd name="T12" fmla="*/ 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700"/>
                </a:move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cubicBezTo>
                  <a:pt x="2320" y="540"/>
                  <a:pt x="2320" y="1080"/>
                  <a:pt x="2320" y="1620"/>
                </a:cubicBez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lnTo>
                  <a:pt x="0" y="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3110149" y="1297732"/>
            <a:ext cx="1417305" cy="1420401"/>
          </a:xfrm>
          <a:custGeom>
            <a:avLst/>
            <a:gdLst>
              <a:gd name="T0" fmla="*/ 2320 w 2320"/>
              <a:gd name="T1" fmla="*/ 700 h 2320"/>
              <a:gd name="T2" fmla="*/ 1620 w 2320"/>
              <a:gd name="T3" fmla="*/ 0 h 2320"/>
              <a:gd name="T4" fmla="*/ 0 w 2320"/>
              <a:gd name="T5" fmla="*/ 0 h 2320"/>
              <a:gd name="T6" fmla="*/ 0 w 2320"/>
              <a:gd name="T7" fmla="*/ 1620 h 2320"/>
              <a:gd name="T8" fmla="*/ 700 w 2320"/>
              <a:gd name="T9" fmla="*/ 2320 h 2320"/>
              <a:gd name="T10" fmla="*/ 2320 w 2320"/>
              <a:gd name="T11" fmla="*/ 2320 h 2320"/>
              <a:gd name="T12" fmla="*/ 232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700"/>
                </a:move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cubicBezTo>
                  <a:pt x="0" y="540"/>
                  <a:pt x="0" y="1080"/>
                  <a:pt x="0" y="1620"/>
                </a:cubicBez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lnTo>
                  <a:pt x="2320" y="7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>
            <a:off x="4187053" y="2374636"/>
            <a:ext cx="340401" cy="343497"/>
          </a:xfrm>
          <a:custGeom>
            <a:avLst/>
            <a:gdLst>
              <a:gd name="T0" fmla="*/ 560 w 560"/>
              <a:gd name="T1" fmla="*/ 559 h 559"/>
              <a:gd name="T2" fmla="*/ 0 w 560"/>
              <a:gd name="T3" fmla="*/ 559 h 559"/>
              <a:gd name="T4" fmla="*/ 560 w 560"/>
              <a:gd name="T5" fmla="*/ 0 h 559"/>
              <a:gd name="T6" fmla="*/ 560 w 560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59">
                <a:moveTo>
                  <a:pt x="560" y="559"/>
                </a:moveTo>
                <a:lnTo>
                  <a:pt x="0" y="559"/>
                </a:lnTo>
                <a:cubicBezTo>
                  <a:pt x="0" y="250"/>
                  <a:pt x="251" y="0"/>
                  <a:pt x="560" y="0"/>
                </a:cubicBezTo>
                <a:lnTo>
                  <a:pt x="560" y="5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7"/>
          <p:cNvSpPr>
            <a:spLocks/>
          </p:cNvSpPr>
          <p:nvPr/>
        </p:nvSpPr>
        <p:spPr bwMode="auto">
          <a:xfrm>
            <a:off x="4616545" y="2374636"/>
            <a:ext cx="340401" cy="343497"/>
          </a:xfrm>
          <a:custGeom>
            <a:avLst/>
            <a:gdLst>
              <a:gd name="T0" fmla="*/ 0 w 559"/>
              <a:gd name="T1" fmla="*/ 559 h 559"/>
              <a:gd name="T2" fmla="*/ 559 w 559"/>
              <a:gd name="T3" fmla="*/ 559 h 559"/>
              <a:gd name="T4" fmla="*/ 0 w 559"/>
              <a:gd name="T5" fmla="*/ 0 h 559"/>
              <a:gd name="T6" fmla="*/ 0 w 559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59">
                <a:moveTo>
                  <a:pt x="0" y="559"/>
                </a:moveTo>
                <a:lnTo>
                  <a:pt x="559" y="559"/>
                </a:lnTo>
                <a:cubicBezTo>
                  <a:pt x="559" y="250"/>
                  <a:pt x="309" y="0"/>
                  <a:pt x="0" y="0"/>
                </a:cubicBezTo>
                <a:lnTo>
                  <a:pt x="0" y="55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4187053" y="2804440"/>
            <a:ext cx="340401" cy="343497"/>
          </a:xfrm>
          <a:custGeom>
            <a:avLst/>
            <a:gdLst>
              <a:gd name="T0" fmla="*/ 560 w 560"/>
              <a:gd name="T1" fmla="*/ 0 h 560"/>
              <a:gd name="T2" fmla="*/ 0 w 560"/>
              <a:gd name="T3" fmla="*/ 0 h 560"/>
              <a:gd name="T4" fmla="*/ 560 w 560"/>
              <a:gd name="T5" fmla="*/ 560 h 560"/>
              <a:gd name="T6" fmla="*/ 560 w 560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60">
                <a:moveTo>
                  <a:pt x="560" y="0"/>
                </a:moveTo>
                <a:lnTo>
                  <a:pt x="0" y="0"/>
                </a:lnTo>
                <a:cubicBezTo>
                  <a:pt x="0" y="309"/>
                  <a:pt x="251" y="560"/>
                  <a:pt x="560" y="560"/>
                </a:cubicBezTo>
                <a:lnTo>
                  <a:pt x="56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4616545" y="2804440"/>
            <a:ext cx="340401" cy="343497"/>
          </a:xfrm>
          <a:custGeom>
            <a:avLst/>
            <a:gdLst>
              <a:gd name="T0" fmla="*/ 0 w 559"/>
              <a:gd name="T1" fmla="*/ 0 h 560"/>
              <a:gd name="T2" fmla="*/ 559 w 559"/>
              <a:gd name="T3" fmla="*/ 0 h 560"/>
              <a:gd name="T4" fmla="*/ 0 w 559"/>
              <a:gd name="T5" fmla="*/ 560 h 560"/>
              <a:gd name="T6" fmla="*/ 0 w 559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60">
                <a:moveTo>
                  <a:pt x="0" y="0"/>
                </a:moveTo>
                <a:lnTo>
                  <a:pt x="559" y="0"/>
                </a:lnTo>
                <a:cubicBezTo>
                  <a:pt x="559" y="309"/>
                  <a:pt x="309" y="560"/>
                  <a:pt x="0" y="5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48245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69632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48244" y="2821676"/>
            <a:ext cx="1175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69632" y="2821677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650" y="1615517"/>
            <a:ext cx="212975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将员工的各项信息按部门、岗位进行分类，便于对员工信息的检索、查看以及修改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69723" y="1615517"/>
            <a:ext cx="89815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91789" y="1615517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劳动合同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0838" y="3123772"/>
            <a:ext cx="87592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考评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789" y="3123772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员工培训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0192" y="1615517"/>
            <a:ext cx="212975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依据相关规定，与员工签订劳动合同，使公司和员工个人的利益得到法律保障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1584" y="3216105"/>
            <a:ext cx="2069896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对员工阶段性工作给予评价，并记录在案，为员工福利发放提供依据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0192" y="3216105"/>
            <a:ext cx="212975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定期分批次的对在岗员工进行相关培训，提高员工的中和素质，为企业奠定人才基础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53" presetClass="entr" presetSubtype="528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2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606008" y="123478"/>
            <a:ext cx="2741856" cy="27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需求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重现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Freeform 12"/>
          <p:cNvSpPr>
            <a:spLocks/>
          </p:cNvSpPr>
          <p:nvPr/>
        </p:nvSpPr>
        <p:spPr bwMode="auto">
          <a:xfrm>
            <a:off x="4616546" y="2804440"/>
            <a:ext cx="1417305" cy="1423494"/>
          </a:xfrm>
          <a:custGeom>
            <a:avLst/>
            <a:gdLst>
              <a:gd name="T0" fmla="*/ 0 w 2320"/>
              <a:gd name="T1" fmla="*/ 1620 h 2320"/>
              <a:gd name="T2" fmla="*/ 700 w 2320"/>
              <a:gd name="T3" fmla="*/ 2320 h 2320"/>
              <a:gd name="T4" fmla="*/ 2320 w 2320"/>
              <a:gd name="T5" fmla="*/ 2320 h 2320"/>
              <a:gd name="T6" fmla="*/ 2320 w 2320"/>
              <a:gd name="T7" fmla="*/ 700 h 2320"/>
              <a:gd name="T8" fmla="*/ 1620 w 2320"/>
              <a:gd name="T9" fmla="*/ 0 h 2320"/>
              <a:gd name="T10" fmla="*/ 0 w 2320"/>
              <a:gd name="T11" fmla="*/ 0 h 2320"/>
              <a:gd name="T12" fmla="*/ 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1620"/>
                </a:move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cubicBezTo>
                  <a:pt x="2320" y="1780"/>
                  <a:pt x="2320" y="1240"/>
                  <a:pt x="2320" y="700"/>
                </a:cubicBez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lnTo>
                  <a:pt x="0" y="16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3110149" y="2804440"/>
            <a:ext cx="1417305" cy="1423494"/>
          </a:xfrm>
          <a:custGeom>
            <a:avLst/>
            <a:gdLst>
              <a:gd name="T0" fmla="*/ 2320 w 2320"/>
              <a:gd name="T1" fmla="*/ 1620 h 2320"/>
              <a:gd name="T2" fmla="*/ 1620 w 2320"/>
              <a:gd name="T3" fmla="*/ 2320 h 2320"/>
              <a:gd name="T4" fmla="*/ 0 w 2320"/>
              <a:gd name="T5" fmla="*/ 2320 h 2320"/>
              <a:gd name="T6" fmla="*/ 0 w 2320"/>
              <a:gd name="T7" fmla="*/ 700 h 2320"/>
              <a:gd name="T8" fmla="*/ 700 w 2320"/>
              <a:gd name="T9" fmla="*/ 0 h 2320"/>
              <a:gd name="T10" fmla="*/ 2320 w 2320"/>
              <a:gd name="T11" fmla="*/ 0 h 2320"/>
              <a:gd name="T12" fmla="*/ 232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1620"/>
                </a:move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cubicBezTo>
                  <a:pt x="0" y="1780"/>
                  <a:pt x="0" y="1240"/>
                  <a:pt x="0" y="700"/>
                </a:cubicBez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lnTo>
                  <a:pt x="2320" y="16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4"/>
          <p:cNvSpPr>
            <a:spLocks/>
          </p:cNvSpPr>
          <p:nvPr/>
        </p:nvSpPr>
        <p:spPr bwMode="auto">
          <a:xfrm>
            <a:off x="4616546" y="1297732"/>
            <a:ext cx="1417305" cy="1420401"/>
          </a:xfrm>
          <a:custGeom>
            <a:avLst/>
            <a:gdLst>
              <a:gd name="T0" fmla="*/ 0 w 2320"/>
              <a:gd name="T1" fmla="*/ 700 h 2320"/>
              <a:gd name="T2" fmla="*/ 700 w 2320"/>
              <a:gd name="T3" fmla="*/ 0 h 2320"/>
              <a:gd name="T4" fmla="*/ 2320 w 2320"/>
              <a:gd name="T5" fmla="*/ 0 h 2320"/>
              <a:gd name="T6" fmla="*/ 2320 w 2320"/>
              <a:gd name="T7" fmla="*/ 1620 h 2320"/>
              <a:gd name="T8" fmla="*/ 1620 w 2320"/>
              <a:gd name="T9" fmla="*/ 2320 h 2320"/>
              <a:gd name="T10" fmla="*/ 0 w 2320"/>
              <a:gd name="T11" fmla="*/ 2320 h 2320"/>
              <a:gd name="T12" fmla="*/ 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700"/>
                </a:move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cubicBezTo>
                  <a:pt x="2320" y="540"/>
                  <a:pt x="2320" y="1080"/>
                  <a:pt x="2320" y="1620"/>
                </a:cubicBez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lnTo>
                  <a:pt x="0" y="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>
            <a:off x="3110149" y="1297732"/>
            <a:ext cx="1417305" cy="1420401"/>
          </a:xfrm>
          <a:custGeom>
            <a:avLst/>
            <a:gdLst>
              <a:gd name="T0" fmla="*/ 2320 w 2320"/>
              <a:gd name="T1" fmla="*/ 700 h 2320"/>
              <a:gd name="T2" fmla="*/ 1620 w 2320"/>
              <a:gd name="T3" fmla="*/ 0 h 2320"/>
              <a:gd name="T4" fmla="*/ 0 w 2320"/>
              <a:gd name="T5" fmla="*/ 0 h 2320"/>
              <a:gd name="T6" fmla="*/ 0 w 2320"/>
              <a:gd name="T7" fmla="*/ 1620 h 2320"/>
              <a:gd name="T8" fmla="*/ 700 w 2320"/>
              <a:gd name="T9" fmla="*/ 2320 h 2320"/>
              <a:gd name="T10" fmla="*/ 2320 w 2320"/>
              <a:gd name="T11" fmla="*/ 2320 h 2320"/>
              <a:gd name="T12" fmla="*/ 232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700"/>
                </a:move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cubicBezTo>
                  <a:pt x="0" y="540"/>
                  <a:pt x="0" y="1080"/>
                  <a:pt x="0" y="1620"/>
                </a:cubicBez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lnTo>
                  <a:pt x="2320" y="7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>
            <a:off x="4187053" y="2374636"/>
            <a:ext cx="340401" cy="343497"/>
          </a:xfrm>
          <a:custGeom>
            <a:avLst/>
            <a:gdLst>
              <a:gd name="T0" fmla="*/ 560 w 560"/>
              <a:gd name="T1" fmla="*/ 559 h 559"/>
              <a:gd name="T2" fmla="*/ 0 w 560"/>
              <a:gd name="T3" fmla="*/ 559 h 559"/>
              <a:gd name="T4" fmla="*/ 560 w 560"/>
              <a:gd name="T5" fmla="*/ 0 h 559"/>
              <a:gd name="T6" fmla="*/ 560 w 560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59">
                <a:moveTo>
                  <a:pt x="560" y="559"/>
                </a:moveTo>
                <a:lnTo>
                  <a:pt x="0" y="559"/>
                </a:lnTo>
                <a:cubicBezTo>
                  <a:pt x="0" y="250"/>
                  <a:pt x="251" y="0"/>
                  <a:pt x="560" y="0"/>
                </a:cubicBezTo>
                <a:lnTo>
                  <a:pt x="560" y="5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Freeform 17"/>
          <p:cNvSpPr>
            <a:spLocks/>
          </p:cNvSpPr>
          <p:nvPr/>
        </p:nvSpPr>
        <p:spPr bwMode="auto">
          <a:xfrm>
            <a:off x="4616545" y="2374636"/>
            <a:ext cx="340401" cy="343497"/>
          </a:xfrm>
          <a:custGeom>
            <a:avLst/>
            <a:gdLst>
              <a:gd name="T0" fmla="*/ 0 w 559"/>
              <a:gd name="T1" fmla="*/ 559 h 559"/>
              <a:gd name="T2" fmla="*/ 559 w 559"/>
              <a:gd name="T3" fmla="*/ 559 h 559"/>
              <a:gd name="T4" fmla="*/ 0 w 559"/>
              <a:gd name="T5" fmla="*/ 0 h 559"/>
              <a:gd name="T6" fmla="*/ 0 w 559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59">
                <a:moveTo>
                  <a:pt x="0" y="559"/>
                </a:moveTo>
                <a:lnTo>
                  <a:pt x="559" y="559"/>
                </a:lnTo>
                <a:cubicBezTo>
                  <a:pt x="559" y="250"/>
                  <a:pt x="309" y="0"/>
                  <a:pt x="0" y="0"/>
                </a:cubicBezTo>
                <a:lnTo>
                  <a:pt x="0" y="55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auto">
          <a:xfrm>
            <a:off x="4187053" y="2804440"/>
            <a:ext cx="340401" cy="343497"/>
          </a:xfrm>
          <a:custGeom>
            <a:avLst/>
            <a:gdLst>
              <a:gd name="T0" fmla="*/ 560 w 560"/>
              <a:gd name="T1" fmla="*/ 0 h 560"/>
              <a:gd name="T2" fmla="*/ 0 w 560"/>
              <a:gd name="T3" fmla="*/ 0 h 560"/>
              <a:gd name="T4" fmla="*/ 560 w 560"/>
              <a:gd name="T5" fmla="*/ 560 h 560"/>
              <a:gd name="T6" fmla="*/ 560 w 560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60">
                <a:moveTo>
                  <a:pt x="560" y="0"/>
                </a:moveTo>
                <a:lnTo>
                  <a:pt x="0" y="0"/>
                </a:lnTo>
                <a:cubicBezTo>
                  <a:pt x="0" y="309"/>
                  <a:pt x="251" y="560"/>
                  <a:pt x="560" y="560"/>
                </a:cubicBezTo>
                <a:lnTo>
                  <a:pt x="56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4616545" y="2804440"/>
            <a:ext cx="340401" cy="343497"/>
          </a:xfrm>
          <a:custGeom>
            <a:avLst/>
            <a:gdLst>
              <a:gd name="T0" fmla="*/ 0 w 559"/>
              <a:gd name="T1" fmla="*/ 0 h 560"/>
              <a:gd name="T2" fmla="*/ 559 w 559"/>
              <a:gd name="T3" fmla="*/ 0 h 560"/>
              <a:gd name="T4" fmla="*/ 0 w 559"/>
              <a:gd name="T5" fmla="*/ 560 h 560"/>
              <a:gd name="T6" fmla="*/ 0 w 559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60">
                <a:moveTo>
                  <a:pt x="0" y="0"/>
                </a:moveTo>
                <a:lnTo>
                  <a:pt x="559" y="0"/>
                </a:lnTo>
                <a:cubicBezTo>
                  <a:pt x="559" y="309"/>
                  <a:pt x="309" y="560"/>
                  <a:pt x="0" y="5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48245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69632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48244" y="2821676"/>
            <a:ext cx="1175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69632" y="2821677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650" y="1615517"/>
            <a:ext cx="212975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对员工的日常考勤和请假信息，通过系统实时反馈，确保员工考勤数据的准确性和使用的便利性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69723" y="1615517"/>
            <a:ext cx="89815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考勤休假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0838" y="3123772"/>
            <a:ext cx="87592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人才招聘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789" y="3123772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员工程序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0192" y="1615517"/>
            <a:ext cx="212975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对员工的平时表现加以分析，以及平时的考勤请假等情况对员工的薪资产生影响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1584" y="3216105"/>
            <a:ext cx="20698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及时的发现企业需要的人才，应聘人员信息一览，为企业提供新鲜的‘’血液‘’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00192" y="3216105"/>
            <a:ext cx="212975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针对员工设计的客户端。员工进行每日签到、请销假、自我评价、物品申领、通知消息、个人资料修改等功能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9190" y="1643056"/>
            <a:ext cx="89815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薪资管理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00"/>
                            </p:stCondLst>
                            <p:childTnLst>
                              <p:par>
                                <p:cTn id="84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222222"/>
</p:tagLst>
</file>

<file path=ppt/theme/theme1.xml><?xml version="1.0" encoding="utf-8"?>
<a:theme xmlns:a="http://schemas.openxmlformats.org/drawingml/2006/main" name="SanMco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6835</TotalTime>
  <Words>1177</Words>
  <Application>Microsoft Office PowerPoint</Application>
  <PresentationFormat>全屏显示(16:9)</PresentationFormat>
  <Paragraphs>235</Paragraphs>
  <Slides>27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SanMco</vt:lpstr>
      <vt:lpstr>幻灯片 1</vt:lpstr>
      <vt:lpstr>幻灯片 2</vt:lpstr>
      <vt:lpstr>幻灯片 3</vt:lpstr>
      <vt:lpstr>团队人员构成</vt:lpstr>
      <vt:lpstr>幻灯片 5</vt:lpstr>
      <vt:lpstr>项目背景</vt:lpstr>
      <vt:lpstr>HR管理现状</vt:lpstr>
      <vt:lpstr>幻灯片 8</vt:lpstr>
      <vt:lpstr>幻灯片 9</vt:lpstr>
      <vt:lpstr>幻灯片 10</vt:lpstr>
      <vt:lpstr>项目功能分布</vt:lpstr>
      <vt:lpstr>人事管理模块</vt:lpstr>
      <vt:lpstr>培训管理模块</vt:lpstr>
      <vt:lpstr>考勤管理模块</vt:lpstr>
      <vt:lpstr>薪资管理模块</vt:lpstr>
      <vt:lpstr>人才招聘模块</vt:lpstr>
      <vt:lpstr>最高管理权限</vt:lpstr>
      <vt:lpstr>员工终端主界面</vt:lpstr>
      <vt:lpstr>终端请假申请</vt:lpstr>
      <vt:lpstr>终端申领物资</vt:lpstr>
      <vt:lpstr>个人信息管理</vt:lpstr>
      <vt:lpstr>软件演示</vt:lpstr>
      <vt:lpstr>幻灯片 23</vt:lpstr>
      <vt:lpstr>信息化管理</vt:lpstr>
      <vt:lpstr>我们的优势</vt:lpstr>
      <vt:lpstr>软件特色功能</vt:lpstr>
      <vt:lpstr>幻灯片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Jiuone</cp:lastModifiedBy>
  <cp:revision>138</cp:revision>
  <dcterms:created xsi:type="dcterms:W3CDTF">2015-04-24T01:01:13Z</dcterms:created>
  <dcterms:modified xsi:type="dcterms:W3CDTF">2017-06-06T23:55:09Z</dcterms:modified>
</cp:coreProperties>
</file>